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7"/>
  </p:notesMasterIdLst>
  <p:handoutMasterIdLst>
    <p:handoutMasterId r:id="rId28"/>
  </p:handoutMasterIdLst>
  <p:sldIdLst>
    <p:sldId id="381" r:id="rId5"/>
    <p:sldId id="423" r:id="rId6"/>
    <p:sldId id="424" r:id="rId7"/>
    <p:sldId id="425" r:id="rId8"/>
    <p:sldId id="351" r:id="rId9"/>
    <p:sldId id="418" r:id="rId10"/>
    <p:sldId id="357" r:id="rId11"/>
    <p:sldId id="356" r:id="rId12"/>
    <p:sldId id="369" r:id="rId13"/>
    <p:sldId id="370" r:id="rId14"/>
    <p:sldId id="426" r:id="rId15"/>
    <p:sldId id="427" r:id="rId16"/>
    <p:sldId id="428" r:id="rId17"/>
    <p:sldId id="512" r:id="rId18"/>
    <p:sldId id="429" r:id="rId19"/>
    <p:sldId id="509" r:id="rId20"/>
    <p:sldId id="510" r:id="rId21"/>
    <p:sldId id="508" r:id="rId22"/>
    <p:sldId id="511" r:id="rId23"/>
    <p:sldId id="444" r:id="rId24"/>
    <p:sldId id="445" r:id="rId25"/>
    <p:sldId id="446" r:id="rId26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1"/>
    <a:srgbClr val="FF3300"/>
    <a:srgbClr val="FFFF66"/>
    <a:srgbClr val="F63F1A"/>
    <a:srgbClr val="F97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7253" autoAdjust="0"/>
  </p:normalViewPr>
  <p:slideViewPr>
    <p:cSldViewPr snapToGrid="0">
      <p:cViewPr varScale="1">
        <p:scale>
          <a:sx n="102" d="100"/>
          <a:sy n="102" d="100"/>
        </p:scale>
        <p:origin x="-876" y="-84"/>
      </p:cViewPr>
      <p:guideLst>
        <p:guide orient="horz" pos="215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3AAB86-03F9-44A2-AA22-FD699F6D3DDC}" type="doc">
      <dgm:prSet loTypeId="urn:microsoft.com/office/officeart/2005/8/layout/v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86BA4425-A5C6-49CC-A3B7-A0242A0E87B7}">
      <dgm:prSet phldrT="[Text]"/>
      <dgm:spPr/>
      <dgm:t>
        <a:bodyPr/>
        <a:lstStyle/>
        <a:p>
          <a:r>
            <a:rPr lang="en-US" dirty="0" smtClean="0"/>
            <a:t>For self-funding, are tuition or relevant fees waived for partner </a:t>
          </a:r>
          <a:r>
            <a:rPr lang="en-US" dirty="0" err="1" smtClean="0"/>
            <a:t>uni</a:t>
          </a:r>
          <a:r>
            <a:rPr lang="en-US" dirty="0" smtClean="0"/>
            <a:t>/agencies?</a:t>
          </a:r>
          <a:endParaRPr lang="en-US" dirty="0"/>
        </a:p>
      </dgm:t>
    </dgm:pt>
    <dgm:pt modelId="{8B5E3837-C465-4837-8631-290D1FD4C624}" type="parTrans" cxnId="{5E1FDDFC-1A06-4FFF-A08D-0FDE09B6B27F}">
      <dgm:prSet/>
      <dgm:spPr/>
      <dgm:t>
        <a:bodyPr/>
        <a:lstStyle/>
        <a:p>
          <a:endParaRPr lang="en-US"/>
        </a:p>
      </dgm:t>
    </dgm:pt>
    <dgm:pt modelId="{B69B322D-3CE9-4F9A-8A9D-D0A4BB94F112}" type="sibTrans" cxnId="{5E1FDDFC-1A06-4FFF-A08D-0FDE09B6B27F}">
      <dgm:prSet/>
      <dgm:spPr/>
      <dgm:t>
        <a:bodyPr/>
        <a:lstStyle/>
        <a:p>
          <a:endParaRPr lang="en-US"/>
        </a:p>
      </dgm:t>
    </dgm:pt>
    <dgm:pt modelId="{92EC84EC-89A3-4000-95CA-F313B5085EBC}">
      <dgm:prSet phldrT="[Text]"/>
      <dgm:spPr/>
      <dgm:t>
        <a:bodyPr anchor="ctr"/>
        <a:lstStyle/>
        <a:p>
          <a:r>
            <a:rPr lang="en-US" dirty="0" smtClean="0"/>
            <a:t>Fees are not waived for self-funding (either Asia or Non-Asia; Partner or Non-Partner </a:t>
          </a:r>
          <a:r>
            <a:rPr lang="en-US" dirty="0" err="1" smtClean="0"/>
            <a:t>Uni</a:t>
          </a:r>
          <a:r>
            <a:rPr lang="en-US" dirty="0" smtClean="0"/>
            <a:t>/Agencies)</a:t>
          </a:r>
          <a:endParaRPr lang="en-US" dirty="0"/>
        </a:p>
      </dgm:t>
    </dgm:pt>
    <dgm:pt modelId="{4D7C5D5B-A1A0-4982-8CB0-35B5C0756B69}" type="parTrans" cxnId="{56890405-C5EF-4CF0-8183-E653A3BE116F}">
      <dgm:prSet/>
      <dgm:spPr/>
      <dgm:t>
        <a:bodyPr/>
        <a:lstStyle/>
        <a:p>
          <a:endParaRPr lang="en-US"/>
        </a:p>
      </dgm:t>
    </dgm:pt>
    <dgm:pt modelId="{CC84E0DB-70B0-4740-8A43-131150072B54}" type="sibTrans" cxnId="{56890405-C5EF-4CF0-8183-E653A3BE116F}">
      <dgm:prSet/>
      <dgm:spPr/>
      <dgm:t>
        <a:bodyPr/>
        <a:lstStyle/>
        <a:p>
          <a:endParaRPr lang="en-US"/>
        </a:p>
      </dgm:t>
    </dgm:pt>
    <dgm:pt modelId="{70A49CC6-CD4E-4040-BA80-D0245CBDFF5C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I have a </a:t>
          </a:r>
          <a:r>
            <a:rPr lang="en-US" dirty="0" err="1" smtClean="0"/>
            <a:t>cGPA</a:t>
          </a:r>
          <a:r>
            <a:rPr lang="en-US" dirty="0" smtClean="0"/>
            <a:t> &gt; 3.8, do I still need to pay tuition and/or any fees when self-funding?</a:t>
          </a:r>
          <a:endParaRPr lang="en-US" dirty="0"/>
        </a:p>
      </dgm:t>
    </dgm:pt>
    <dgm:pt modelId="{A697C7A9-31A0-4F7B-A2F3-1D53352A3A8B}" type="parTrans" cxnId="{5393E0DB-F110-4044-B2F7-04DA04C5E620}">
      <dgm:prSet/>
      <dgm:spPr/>
      <dgm:t>
        <a:bodyPr/>
        <a:lstStyle/>
        <a:p>
          <a:endParaRPr lang="en-US"/>
        </a:p>
      </dgm:t>
    </dgm:pt>
    <dgm:pt modelId="{E8B335CD-9F96-4FEA-9360-7EFF260E3D15}" type="sibTrans" cxnId="{5393E0DB-F110-4044-B2F7-04DA04C5E620}">
      <dgm:prSet/>
      <dgm:spPr/>
      <dgm:t>
        <a:bodyPr/>
        <a:lstStyle/>
        <a:p>
          <a:endParaRPr lang="en-US"/>
        </a:p>
      </dgm:t>
    </dgm:pt>
    <dgm:pt modelId="{5DA12DA2-D8F9-49F7-B651-8AB0C47D8947}">
      <dgm:prSet phldrT="[Text]"/>
      <dgm:spPr/>
      <dgm:t>
        <a:bodyPr anchor="ctr"/>
        <a:lstStyle/>
        <a:p>
          <a:r>
            <a:rPr lang="en-US" dirty="0" smtClean="0"/>
            <a:t>Yes, fees still need to be paid by students.</a:t>
          </a:r>
          <a:endParaRPr lang="en-US" dirty="0"/>
        </a:p>
      </dgm:t>
    </dgm:pt>
    <dgm:pt modelId="{56F82CB9-AE5A-4811-ABD9-4C3BA6276DD2}" type="parTrans" cxnId="{DBC59881-A713-4AA0-953A-706D2C50F434}">
      <dgm:prSet/>
      <dgm:spPr/>
      <dgm:t>
        <a:bodyPr/>
        <a:lstStyle/>
        <a:p>
          <a:endParaRPr lang="en-US"/>
        </a:p>
      </dgm:t>
    </dgm:pt>
    <dgm:pt modelId="{A34047DE-EFD0-4E3C-880A-27AA5A16B2E7}" type="sibTrans" cxnId="{DBC59881-A713-4AA0-953A-706D2C50F434}">
      <dgm:prSet/>
      <dgm:spPr/>
      <dgm:t>
        <a:bodyPr/>
        <a:lstStyle/>
        <a:p>
          <a:endParaRPr lang="en-US"/>
        </a:p>
      </dgm:t>
    </dgm:pt>
    <dgm:pt modelId="{FB48D259-1F70-4E10-900A-285FA1580945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b="0" dirty="0" smtClean="0"/>
            <a:t>Can I select in which semester I want to be funded by UBD?</a:t>
          </a:r>
          <a:endParaRPr lang="en-US" b="0" dirty="0"/>
        </a:p>
      </dgm:t>
    </dgm:pt>
    <dgm:pt modelId="{8913CD47-3A78-4F1C-B4C6-7B61D6A55F88}" type="parTrans" cxnId="{A9C211B0-C9B3-44BD-AF63-735E1B2436D0}">
      <dgm:prSet/>
      <dgm:spPr/>
      <dgm:t>
        <a:bodyPr/>
        <a:lstStyle/>
        <a:p>
          <a:endParaRPr lang="en-US"/>
        </a:p>
      </dgm:t>
    </dgm:pt>
    <dgm:pt modelId="{45B623B7-4484-4F28-BB1B-8C6B023D0FCE}" type="sibTrans" cxnId="{A9C211B0-C9B3-44BD-AF63-735E1B2436D0}">
      <dgm:prSet/>
      <dgm:spPr/>
      <dgm:t>
        <a:bodyPr/>
        <a:lstStyle/>
        <a:p>
          <a:endParaRPr lang="en-US"/>
        </a:p>
      </dgm:t>
    </dgm:pt>
    <dgm:pt modelId="{76E9597C-3FE9-41AA-BBBF-96479252175F}">
      <dgm:prSet phldrT="[Text]"/>
      <dgm:spPr/>
      <dgm:t>
        <a:bodyPr anchor="ctr"/>
        <a:lstStyle/>
        <a:p>
          <a:r>
            <a:rPr lang="en-US" dirty="0" smtClean="0"/>
            <a:t>Yes. You need to indicate in your DY registration form online in which semester you want to be funded by UBD.</a:t>
          </a:r>
          <a:endParaRPr lang="en-US" dirty="0"/>
        </a:p>
      </dgm:t>
    </dgm:pt>
    <dgm:pt modelId="{3FC20433-CAB7-4177-9387-340FEB831DA6}" type="parTrans" cxnId="{0FEE6FEC-2DCB-41EE-B7CC-FAE6E54169A3}">
      <dgm:prSet/>
      <dgm:spPr/>
      <dgm:t>
        <a:bodyPr/>
        <a:lstStyle/>
        <a:p>
          <a:endParaRPr lang="en-US"/>
        </a:p>
      </dgm:t>
    </dgm:pt>
    <dgm:pt modelId="{51D9723D-EED5-4629-9E93-38ABC4A42F69}" type="sibTrans" cxnId="{0FEE6FEC-2DCB-41EE-B7CC-FAE6E54169A3}">
      <dgm:prSet/>
      <dgm:spPr/>
      <dgm:t>
        <a:bodyPr/>
        <a:lstStyle/>
        <a:p>
          <a:endParaRPr lang="en-US"/>
        </a:p>
      </dgm:t>
    </dgm:pt>
    <dgm:pt modelId="{1710959A-4986-47DB-B413-BCB3F04F3D9A}" type="pres">
      <dgm:prSet presAssocID="{DF3AAB86-03F9-44A2-AA22-FD699F6D3DD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4AE6B9-51E5-41D4-A941-185632D389E3}" type="pres">
      <dgm:prSet presAssocID="{86BA4425-A5C6-49CC-A3B7-A0242A0E87B7}" presName="linNode" presStyleCnt="0"/>
      <dgm:spPr/>
    </dgm:pt>
    <dgm:pt modelId="{354AED71-90B9-430D-A108-09C8511EDE36}" type="pres">
      <dgm:prSet presAssocID="{86BA4425-A5C6-49CC-A3B7-A0242A0E87B7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C7D39-E726-4247-A05D-9E003093EFDE}" type="pres">
      <dgm:prSet presAssocID="{86BA4425-A5C6-49CC-A3B7-A0242A0E87B7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7B989-66C3-4152-A1CE-E5CAE2727FF8}" type="pres">
      <dgm:prSet presAssocID="{B69B322D-3CE9-4F9A-8A9D-D0A4BB94F112}" presName="spacing" presStyleCnt="0"/>
      <dgm:spPr/>
    </dgm:pt>
    <dgm:pt modelId="{7D4956D1-5490-430C-BC64-20B5A83779FA}" type="pres">
      <dgm:prSet presAssocID="{70A49CC6-CD4E-4040-BA80-D0245CBDFF5C}" presName="linNode" presStyleCnt="0"/>
      <dgm:spPr/>
    </dgm:pt>
    <dgm:pt modelId="{BD3D94CF-38DC-4511-8D19-7657F5231CAB}" type="pres">
      <dgm:prSet presAssocID="{70A49CC6-CD4E-4040-BA80-D0245CBDFF5C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6C902-CF6D-4DDF-8526-BD2FEF58F8E7}" type="pres">
      <dgm:prSet presAssocID="{70A49CC6-CD4E-4040-BA80-D0245CBDFF5C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32376-F12A-42FC-A4A9-8289A7DB5170}" type="pres">
      <dgm:prSet presAssocID="{E8B335CD-9F96-4FEA-9360-7EFF260E3D15}" presName="spacing" presStyleCnt="0"/>
      <dgm:spPr/>
    </dgm:pt>
    <dgm:pt modelId="{C621872D-BC1D-4073-AB6F-EC08B59D30A4}" type="pres">
      <dgm:prSet presAssocID="{FB48D259-1F70-4E10-900A-285FA1580945}" presName="linNode" presStyleCnt="0"/>
      <dgm:spPr/>
    </dgm:pt>
    <dgm:pt modelId="{AD1F2E94-3FAA-47CF-938C-9DE60FE33DEA}" type="pres">
      <dgm:prSet presAssocID="{FB48D259-1F70-4E10-900A-285FA1580945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E013A-2089-46A9-91CE-CA3E405022A0}" type="pres">
      <dgm:prSet presAssocID="{FB48D259-1F70-4E10-900A-285FA1580945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8DE258-9E0B-4E56-A21F-C5D585175CA4}" type="presOf" srcId="{92EC84EC-89A3-4000-95CA-F313B5085EBC}" destId="{3C7C7D39-E726-4247-A05D-9E003093EFDE}" srcOrd="0" destOrd="0" presId="urn:microsoft.com/office/officeart/2005/8/layout/vList6"/>
    <dgm:cxn modelId="{12CF47F2-FE91-4CA1-A9F0-19A29E0C3A7D}" type="presOf" srcId="{5DA12DA2-D8F9-49F7-B651-8AB0C47D8947}" destId="{FBC6C902-CF6D-4DDF-8526-BD2FEF58F8E7}" srcOrd="0" destOrd="0" presId="urn:microsoft.com/office/officeart/2005/8/layout/vList6"/>
    <dgm:cxn modelId="{DBC59881-A713-4AA0-953A-706D2C50F434}" srcId="{70A49CC6-CD4E-4040-BA80-D0245CBDFF5C}" destId="{5DA12DA2-D8F9-49F7-B651-8AB0C47D8947}" srcOrd="0" destOrd="0" parTransId="{56F82CB9-AE5A-4811-ABD9-4C3BA6276DD2}" sibTransId="{A34047DE-EFD0-4E3C-880A-27AA5A16B2E7}"/>
    <dgm:cxn modelId="{ACDB3D83-B4CE-4274-BA7A-2802BBBB3306}" type="presOf" srcId="{FB48D259-1F70-4E10-900A-285FA1580945}" destId="{AD1F2E94-3FAA-47CF-938C-9DE60FE33DEA}" srcOrd="0" destOrd="0" presId="urn:microsoft.com/office/officeart/2005/8/layout/vList6"/>
    <dgm:cxn modelId="{254AAB45-285B-4FE7-BAD6-95E5D728B4B1}" type="presOf" srcId="{76E9597C-3FE9-41AA-BBBF-96479252175F}" destId="{ACFE013A-2089-46A9-91CE-CA3E405022A0}" srcOrd="0" destOrd="0" presId="urn:microsoft.com/office/officeart/2005/8/layout/vList6"/>
    <dgm:cxn modelId="{9C9E08BB-7B3C-4C80-B6C3-2D1B6E89574C}" type="presOf" srcId="{86BA4425-A5C6-49CC-A3B7-A0242A0E87B7}" destId="{354AED71-90B9-430D-A108-09C8511EDE36}" srcOrd="0" destOrd="0" presId="urn:microsoft.com/office/officeart/2005/8/layout/vList6"/>
    <dgm:cxn modelId="{CBDD3A99-F1CD-44AC-972F-2F9A12609CF9}" type="presOf" srcId="{70A49CC6-CD4E-4040-BA80-D0245CBDFF5C}" destId="{BD3D94CF-38DC-4511-8D19-7657F5231CAB}" srcOrd="0" destOrd="0" presId="urn:microsoft.com/office/officeart/2005/8/layout/vList6"/>
    <dgm:cxn modelId="{0FEE6FEC-2DCB-41EE-B7CC-FAE6E54169A3}" srcId="{FB48D259-1F70-4E10-900A-285FA1580945}" destId="{76E9597C-3FE9-41AA-BBBF-96479252175F}" srcOrd="0" destOrd="0" parTransId="{3FC20433-CAB7-4177-9387-340FEB831DA6}" sibTransId="{51D9723D-EED5-4629-9E93-38ABC4A42F69}"/>
    <dgm:cxn modelId="{56890405-C5EF-4CF0-8183-E653A3BE116F}" srcId="{86BA4425-A5C6-49CC-A3B7-A0242A0E87B7}" destId="{92EC84EC-89A3-4000-95CA-F313B5085EBC}" srcOrd="0" destOrd="0" parTransId="{4D7C5D5B-A1A0-4982-8CB0-35B5C0756B69}" sibTransId="{CC84E0DB-70B0-4740-8A43-131150072B54}"/>
    <dgm:cxn modelId="{46A5CCD3-307B-4E65-8B40-B1567B45F53B}" type="presOf" srcId="{DF3AAB86-03F9-44A2-AA22-FD699F6D3DDC}" destId="{1710959A-4986-47DB-B413-BCB3F04F3D9A}" srcOrd="0" destOrd="0" presId="urn:microsoft.com/office/officeart/2005/8/layout/vList6"/>
    <dgm:cxn modelId="{5393E0DB-F110-4044-B2F7-04DA04C5E620}" srcId="{DF3AAB86-03F9-44A2-AA22-FD699F6D3DDC}" destId="{70A49CC6-CD4E-4040-BA80-D0245CBDFF5C}" srcOrd="1" destOrd="0" parTransId="{A697C7A9-31A0-4F7B-A2F3-1D53352A3A8B}" sibTransId="{E8B335CD-9F96-4FEA-9360-7EFF260E3D15}"/>
    <dgm:cxn modelId="{A9C211B0-C9B3-44BD-AF63-735E1B2436D0}" srcId="{DF3AAB86-03F9-44A2-AA22-FD699F6D3DDC}" destId="{FB48D259-1F70-4E10-900A-285FA1580945}" srcOrd="2" destOrd="0" parTransId="{8913CD47-3A78-4F1C-B4C6-7B61D6A55F88}" sibTransId="{45B623B7-4484-4F28-BB1B-8C6B023D0FCE}"/>
    <dgm:cxn modelId="{5E1FDDFC-1A06-4FFF-A08D-0FDE09B6B27F}" srcId="{DF3AAB86-03F9-44A2-AA22-FD699F6D3DDC}" destId="{86BA4425-A5C6-49CC-A3B7-A0242A0E87B7}" srcOrd="0" destOrd="0" parTransId="{8B5E3837-C465-4837-8631-290D1FD4C624}" sibTransId="{B69B322D-3CE9-4F9A-8A9D-D0A4BB94F112}"/>
    <dgm:cxn modelId="{7CFB52A1-B84E-4261-8BDE-9BD790B44412}" type="presParOf" srcId="{1710959A-4986-47DB-B413-BCB3F04F3D9A}" destId="{E84AE6B9-51E5-41D4-A941-185632D389E3}" srcOrd="0" destOrd="0" presId="urn:microsoft.com/office/officeart/2005/8/layout/vList6"/>
    <dgm:cxn modelId="{72AE531E-3819-436C-AE48-305410B6FCF3}" type="presParOf" srcId="{E84AE6B9-51E5-41D4-A941-185632D389E3}" destId="{354AED71-90B9-430D-A108-09C8511EDE36}" srcOrd="0" destOrd="0" presId="urn:microsoft.com/office/officeart/2005/8/layout/vList6"/>
    <dgm:cxn modelId="{1803A9B8-9FDE-43B1-AC0E-C32BA04866F2}" type="presParOf" srcId="{E84AE6B9-51E5-41D4-A941-185632D389E3}" destId="{3C7C7D39-E726-4247-A05D-9E003093EFDE}" srcOrd="1" destOrd="0" presId="urn:microsoft.com/office/officeart/2005/8/layout/vList6"/>
    <dgm:cxn modelId="{50D56761-47AE-4298-9898-6BE6EA61CAAD}" type="presParOf" srcId="{1710959A-4986-47DB-B413-BCB3F04F3D9A}" destId="{9ED7B989-66C3-4152-A1CE-E5CAE2727FF8}" srcOrd="1" destOrd="0" presId="urn:microsoft.com/office/officeart/2005/8/layout/vList6"/>
    <dgm:cxn modelId="{60DB223B-DDFE-44C0-BDD9-85995AFF1D15}" type="presParOf" srcId="{1710959A-4986-47DB-B413-BCB3F04F3D9A}" destId="{7D4956D1-5490-430C-BC64-20B5A83779FA}" srcOrd="2" destOrd="0" presId="urn:microsoft.com/office/officeart/2005/8/layout/vList6"/>
    <dgm:cxn modelId="{4FF9CA5B-A4CF-4BDD-B6AB-355EA3D534E1}" type="presParOf" srcId="{7D4956D1-5490-430C-BC64-20B5A83779FA}" destId="{BD3D94CF-38DC-4511-8D19-7657F5231CAB}" srcOrd="0" destOrd="0" presId="urn:microsoft.com/office/officeart/2005/8/layout/vList6"/>
    <dgm:cxn modelId="{132FD8EF-D298-41CC-8DB9-3AC83F239616}" type="presParOf" srcId="{7D4956D1-5490-430C-BC64-20B5A83779FA}" destId="{FBC6C902-CF6D-4DDF-8526-BD2FEF58F8E7}" srcOrd="1" destOrd="0" presId="urn:microsoft.com/office/officeart/2005/8/layout/vList6"/>
    <dgm:cxn modelId="{CA25DD1C-4E01-49CF-A9A3-ED733AA4573D}" type="presParOf" srcId="{1710959A-4986-47DB-B413-BCB3F04F3D9A}" destId="{F4A32376-F12A-42FC-A4A9-8289A7DB5170}" srcOrd="3" destOrd="0" presId="urn:microsoft.com/office/officeart/2005/8/layout/vList6"/>
    <dgm:cxn modelId="{A442FE7C-FDFF-4466-BF2F-30E1E6DEB970}" type="presParOf" srcId="{1710959A-4986-47DB-B413-BCB3F04F3D9A}" destId="{C621872D-BC1D-4073-AB6F-EC08B59D30A4}" srcOrd="4" destOrd="0" presId="urn:microsoft.com/office/officeart/2005/8/layout/vList6"/>
    <dgm:cxn modelId="{4D571F9C-FBA1-49B3-B476-A7E329523A99}" type="presParOf" srcId="{C621872D-BC1D-4073-AB6F-EC08B59D30A4}" destId="{AD1F2E94-3FAA-47CF-938C-9DE60FE33DEA}" srcOrd="0" destOrd="0" presId="urn:microsoft.com/office/officeart/2005/8/layout/vList6"/>
    <dgm:cxn modelId="{D0069A29-69B2-4648-9795-4A3300FC1510}" type="presParOf" srcId="{C621872D-BC1D-4073-AB6F-EC08B59D30A4}" destId="{ACFE013A-2089-46A9-91CE-CA3E405022A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3AAB86-03F9-44A2-AA22-FD699F6D3DDC}" type="doc">
      <dgm:prSet loTypeId="urn:microsoft.com/office/officeart/2005/8/layout/vList6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86BA4425-A5C6-49CC-A3B7-A0242A0E87B7}">
      <dgm:prSet phldrT="[Text]"/>
      <dgm:spPr/>
      <dgm:t>
        <a:bodyPr/>
        <a:lstStyle/>
        <a:p>
          <a:r>
            <a:rPr lang="en-US" dirty="0" smtClean="0"/>
            <a:t>Any forms that I need to complete to choose for the funded semester?</a:t>
          </a:r>
          <a:endParaRPr lang="en-US" dirty="0"/>
        </a:p>
      </dgm:t>
    </dgm:pt>
    <dgm:pt modelId="{8B5E3837-C465-4837-8631-290D1FD4C624}" type="parTrans" cxnId="{5E1FDDFC-1A06-4FFF-A08D-0FDE09B6B27F}">
      <dgm:prSet/>
      <dgm:spPr/>
      <dgm:t>
        <a:bodyPr/>
        <a:lstStyle/>
        <a:p>
          <a:endParaRPr lang="en-US"/>
        </a:p>
      </dgm:t>
    </dgm:pt>
    <dgm:pt modelId="{B69B322D-3CE9-4F9A-8A9D-D0A4BB94F112}" type="sibTrans" cxnId="{5E1FDDFC-1A06-4FFF-A08D-0FDE09B6B27F}">
      <dgm:prSet/>
      <dgm:spPr/>
      <dgm:t>
        <a:bodyPr/>
        <a:lstStyle/>
        <a:p>
          <a:endParaRPr lang="en-US"/>
        </a:p>
      </dgm:t>
    </dgm:pt>
    <dgm:pt modelId="{92EC84EC-89A3-4000-95CA-F313B5085EBC}">
      <dgm:prSet phldrT="[Text]"/>
      <dgm:spPr/>
      <dgm:t>
        <a:bodyPr anchor="ctr"/>
        <a:lstStyle/>
        <a:p>
          <a:r>
            <a:rPr lang="en-US" dirty="0" smtClean="0"/>
            <a:t>For e.g., if you want to be funded in </a:t>
          </a:r>
          <a:r>
            <a:rPr lang="en-US" dirty="0" err="1" smtClean="0"/>
            <a:t>Sem</a:t>
          </a:r>
          <a:r>
            <a:rPr lang="en-US" dirty="0" smtClean="0"/>
            <a:t> 2 rather than </a:t>
          </a:r>
          <a:r>
            <a:rPr lang="en-US" dirty="0" err="1" smtClean="0"/>
            <a:t>Sem</a:t>
          </a:r>
          <a:r>
            <a:rPr lang="en-US" dirty="0" smtClean="0"/>
            <a:t> 1, then you don’t need to fill any DYU form in </a:t>
          </a:r>
          <a:r>
            <a:rPr lang="en-US" dirty="0" err="1" smtClean="0"/>
            <a:t>Sem</a:t>
          </a:r>
          <a:r>
            <a:rPr lang="en-US" dirty="0" smtClean="0"/>
            <a:t> 1. Write formal letter to DYU &amp; GR office.</a:t>
          </a:r>
          <a:endParaRPr lang="en-US" dirty="0"/>
        </a:p>
      </dgm:t>
    </dgm:pt>
    <dgm:pt modelId="{4D7C5D5B-A1A0-4982-8CB0-35B5C0756B69}" type="parTrans" cxnId="{56890405-C5EF-4CF0-8183-E653A3BE116F}">
      <dgm:prSet/>
      <dgm:spPr/>
      <dgm:t>
        <a:bodyPr/>
        <a:lstStyle/>
        <a:p>
          <a:endParaRPr lang="en-US"/>
        </a:p>
      </dgm:t>
    </dgm:pt>
    <dgm:pt modelId="{CC84E0DB-70B0-4740-8A43-131150072B54}" type="sibTrans" cxnId="{56890405-C5EF-4CF0-8183-E653A3BE116F}">
      <dgm:prSet/>
      <dgm:spPr/>
      <dgm:t>
        <a:bodyPr/>
        <a:lstStyle/>
        <a:p>
          <a:endParaRPr lang="en-US"/>
        </a:p>
      </dgm:t>
    </dgm:pt>
    <dgm:pt modelId="{70A49CC6-CD4E-4040-BA80-D0245CBDFF5C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If a non-partner </a:t>
          </a:r>
          <a:r>
            <a:rPr lang="en-US" dirty="0" err="1" smtClean="0"/>
            <a:t>uni.</a:t>
          </a:r>
          <a:r>
            <a:rPr lang="en-US" dirty="0" smtClean="0"/>
            <a:t>/agency willing to accept student without any fees, are the students eligible for co-funding?</a:t>
          </a:r>
          <a:endParaRPr lang="en-US" dirty="0"/>
        </a:p>
      </dgm:t>
    </dgm:pt>
    <dgm:pt modelId="{A697C7A9-31A0-4F7B-A2F3-1D53352A3A8B}" type="parTrans" cxnId="{5393E0DB-F110-4044-B2F7-04DA04C5E620}">
      <dgm:prSet/>
      <dgm:spPr/>
      <dgm:t>
        <a:bodyPr/>
        <a:lstStyle/>
        <a:p>
          <a:endParaRPr lang="en-US"/>
        </a:p>
      </dgm:t>
    </dgm:pt>
    <dgm:pt modelId="{E8B335CD-9F96-4FEA-9360-7EFF260E3D15}" type="sibTrans" cxnId="{5393E0DB-F110-4044-B2F7-04DA04C5E620}">
      <dgm:prSet/>
      <dgm:spPr/>
      <dgm:t>
        <a:bodyPr/>
        <a:lstStyle/>
        <a:p>
          <a:endParaRPr lang="en-US"/>
        </a:p>
      </dgm:t>
    </dgm:pt>
    <dgm:pt modelId="{5DA12DA2-D8F9-49F7-B651-8AB0C47D8947}">
      <dgm:prSet phldrT="[Text]"/>
      <dgm:spPr/>
      <dgm:t>
        <a:bodyPr anchor="ctr"/>
        <a:lstStyle/>
        <a:p>
          <a:r>
            <a:rPr lang="en-US" dirty="0" smtClean="0"/>
            <a:t>Yes, students are eligible for co-funding but only for 1 semester.</a:t>
          </a:r>
          <a:endParaRPr lang="en-US" dirty="0"/>
        </a:p>
      </dgm:t>
    </dgm:pt>
    <dgm:pt modelId="{56F82CB9-AE5A-4811-ABD9-4C3BA6276DD2}" type="parTrans" cxnId="{DBC59881-A713-4AA0-953A-706D2C50F434}">
      <dgm:prSet/>
      <dgm:spPr/>
      <dgm:t>
        <a:bodyPr/>
        <a:lstStyle/>
        <a:p>
          <a:endParaRPr lang="en-US"/>
        </a:p>
      </dgm:t>
    </dgm:pt>
    <dgm:pt modelId="{A34047DE-EFD0-4E3C-880A-27AA5A16B2E7}" type="sibTrans" cxnId="{DBC59881-A713-4AA0-953A-706D2C50F434}">
      <dgm:prSet/>
      <dgm:spPr/>
      <dgm:t>
        <a:bodyPr/>
        <a:lstStyle/>
        <a:p>
          <a:endParaRPr lang="en-US"/>
        </a:p>
      </dgm:t>
    </dgm:pt>
    <dgm:pt modelId="{FB48D259-1F70-4E10-900A-285FA1580945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b="0" dirty="0" smtClean="0"/>
            <a:t>For self-funding, how much I need to pay?</a:t>
          </a:r>
          <a:endParaRPr lang="en-US" b="0" dirty="0"/>
        </a:p>
      </dgm:t>
    </dgm:pt>
    <dgm:pt modelId="{8913CD47-3A78-4F1C-B4C6-7B61D6A55F88}" type="parTrans" cxnId="{A9C211B0-C9B3-44BD-AF63-735E1B2436D0}">
      <dgm:prSet/>
      <dgm:spPr/>
      <dgm:t>
        <a:bodyPr/>
        <a:lstStyle/>
        <a:p>
          <a:endParaRPr lang="en-US"/>
        </a:p>
      </dgm:t>
    </dgm:pt>
    <dgm:pt modelId="{45B623B7-4484-4F28-BB1B-8C6B023D0FCE}" type="sibTrans" cxnId="{A9C211B0-C9B3-44BD-AF63-735E1B2436D0}">
      <dgm:prSet/>
      <dgm:spPr/>
      <dgm:t>
        <a:bodyPr/>
        <a:lstStyle/>
        <a:p>
          <a:endParaRPr lang="en-US"/>
        </a:p>
      </dgm:t>
    </dgm:pt>
    <dgm:pt modelId="{76E9597C-3FE9-41AA-BBBF-96479252175F}">
      <dgm:prSet phldrT="[Text]"/>
      <dgm:spPr/>
      <dgm:t>
        <a:bodyPr anchor="ctr"/>
        <a:lstStyle/>
        <a:p>
          <a:r>
            <a:rPr lang="en-US" dirty="0" smtClean="0"/>
            <a:t>Go to respective </a:t>
          </a:r>
          <a:r>
            <a:rPr lang="en-US" dirty="0" err="1" smtClean="0"/>
            <a:t>uni.</a:t>
          </a:r>
          <a:r>
            <a:rPr lang="en-US" dirty="0" smtClean="0"/>
            <a:t> Websites and check for the tuition and other relevant fees.</a:t>
          </a:r>
          <a:endParaRPr lang="en-US" dirty="0"/>
        </a:p>
      </dgm:t>
    </dgm:pt>
    <dgm:pt modelId="{3FC20433-CAB7-4177-9387-340FEB831DA6}" type="parTrans" cxnId="{0FEE6FEC-2DCB-41EE-B7CC-FAE6E54169A3}">
      <dgm:prSet/>
      <dgm:spPr/>
      <dgm:t>
        <a:bodyPr/>
        <a:lstStyle/>
        <a:p>
          <a:endParaRPr lang="en-US"/>
        </a:p>
      </dgm:t>
    </dgm:pt>
    <dgm:pt modelId="{51D9723D-EED5-4629-9E93-38ABC4A42F69}" type="sibTrans" cxnId="{0FEE6FEC-2DCB-41EE-B7CC-FAE6E54169A3}">
      <dgm:prSet/>
      <dgm:spPr/>
      <dgm:t>
        <a:bodyPr/>
        <a:lstStyle/>
        <a:p>
          <a:endParaRPr lang="en-US"/>
        </a:p>
      </dgm:t>
    </dgm:pt>
    <dgm:pt modelId="{1710959A-4986-47DB-B413-BCB3F04F3D9A}" type="pres">
      <dgm:prSet presAssocID="{DF3AAB86-03F9-44A2-AA22-FD699F6D3DD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4AE6B9-51E5-41D4-A941-185632D389E3}" type="pres">
      <dgm:prSet presAssocID="{86BA4425-A5C6-49CC-A3B7-A0242A0E87B7}" presName="linNode" presStyleCnt="0"/>
      <dgm:spPr/>
    </dgm:pt>
    <dgm:pt modelId="{354AED71-90B9-430D-A108-09C8511EDE36}" type="pres">
      <dgm:prSet presAssocID="{86BA4425-A5C6-49CC-A3B7-A0242A0E87B7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C7D39-E726-4247-A05D-9E003093EFDE}" type="pres">
      <dgm:prSet presAssocID="{86BA4425-A5C6-49CC-A3B7-A0242A0E87B7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7B989-66C3-4152-A1CE-E5CAE2727FF8}" type="pres">
      <dgm:prSet presAssocID="{B69B322D-3CE9-4F9A-8A9D-D0A4BB94F112}" presName="spacing" presStyleCnt="0"/>
      <dgm:spPr/>
    </dgm:pt>
    <dgm:pt modelId="{7D4956D1-5490-430C-BC64-20B5A83779FA}" type="pres">
      <dgm:prSet presAssocID="{70A49CC6-CD4E-4040-BA80-D0245CBDFF5C}" presName="linNode" presStyleCnt="0"/>
      <dgm:spPr/>
    </dgm:pt>
    <dgm:pt modelId="{BD3D94CF-38DC-4511-8D19-7657F5231CAB}" type="pres">
      <dgm:prSet presAssocID="{70A49CC6-CD4E-4040-BA80-D0245CBDFF5C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6C902-CF6D-4DDF-8526-BD2FEF58F8E7}" type="pres">
      <dgm:prSet presAssocID="{70A49CC6-CD4E-4040-BA80-D0245CBDFF5C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32376-F12A-42FC-A4A9-8289A7DB5170}" type="pres">
      <dgm:prSet presAssocID="{E8B335CD-9F96-4FEA-9360-7EFF260E3D15}" presName="spacing" presStyleCnt="0"/>
      <dgm:spPr/>
    </dgm:pt>
    <dgm:pt modelId="{C621872D-BC1D-4073-AB6F-EC08B59D30A4}" type="pres">
      <dgm:prSet presAssocID="{FB48D259-1F70-4E10-900A-285FA1580945}" presName="linNode" presStyleCnt="0"/>
      <dgm:spPr/>
    </dgm:pt>
    <dgm:pt modelId="{AD1F2E94-3FAA-47CF-938C-9DE60FE33DEA}" type="pres">
      <dgm:prSet presAssocID="{FB48D259-1F70-4E10-900A-285FA1580945}" presName="parentShp" presStyleLbl="node1" presStyleIdx="2" presStyleCnt="3" custLinFactNeighborY="1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E013A-2089-46A9-91CE-CA3E405022A0}" type="pres">
      <dgm:prSet presAssocID="{FB48D259-1F70-4E10-900A-285FA1580945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8B41C9-0A5E-4F33-AE76-C945D5A1C9AF}" type="presOf" srcId="{FB48D259-1F70-4E10-900A-285FA1580945}" destId="{AD1F2E94-3FAA-47CF-938C-9DE60FE33DEA}" srcOrd="0" destOrd="0" presId="urn:microsoft.com/office/officeart/2005/8/layout/vList6"/>
    <dgm:cxn modelId="{9D1E1D59-6B06-429B-8B13-DA27F2013139}" type="presOf" srcId="{76E9597C-3FE9-41AA-BBBF-96479252175F}" destId="{ACFE013A-2089-46A9-91CE-CA3E405022A0}" srcOrd="0" destOrd="0" presId="urn:microsoft.com/office/officeart/2005/8/layout/vList6"/>
    <dgm:cxn modelId="{FBAC8913-6B4D-4807-9601-F38ED0E2CD1E}" type="presOf" srcId="{92EC84EC-89A3-4000-95CA-F313B5085EBC}" destId="{3C7C7D39-E726-4247-A05D-9E003093EFDE}" srcOrd="0" destOrd="0" presId="urn:microsoft.com/office/officeart/2005/8/layout/vList6"/>
    <dgm:cxn modelId="{D674E026-3178-4E68-BF6D-93FE72BDB1BC}" type="presOf" srcId="{86BA4425-A5C6-49CC-A3B7-A0242A0E87B7}" destId="{354AED71-90B9-430D-A108-09C8511EDE36}" srcOrd="0" destOrd="0" presId="urn:microsoft.com/office/officeart/2005/8/layout/vList6"/>
    <dgm:cxn modelId="{2A2CB71D-0FEC-4A55-B0B1-66F9A1052D98}" type="presOf" srcId="{70A49CC6-CD4E-4040-BA80-D0245CBDFF5C}" destId="{BD3D94CF-38DC-4511-8D19-7657F5231CAB}" srcOrd="0" destOrd="0" presId="urn:microsoft.com/office/officeart/2005/8/layout/vList6"/>
    <dgm:cxn modelId="{DBC59881-A713-4AA0-953A-706D2C50F434}" srcId="{70A49CC6-CD4E-4040-BA80-D0245CBDFF5C}" destId="{5DA12DA2-D8F9-49F7-B651-8AB0C47D8947}" srcOrd="0" destOrd="0" parTransId="{56F82CB9-AE5A-4811-ABD9-4C3BA6276DD2}" sibTransId="{A34047DE-EFD0-4E3C-880A-27AA5A16B2E7}"/>
    <dgm:cxn modelId="{0FEE6FEC-2DCB-41EE-B7CC-FAE6E54169A3}" srcId="{FB48D259-1F70-4E10-900A-285FA1580945}" destId="{76E9597C-3FE9-41AA-BBBF-96479252175F}" srcOrd="0" destOrd="0" parTransId="{3FC20433-CAB7-4177-9387-340FEB831DA6}" sibTransId="{51D9723D-EED5-4629-9E93-38ABC4A42F69}"/>
    <dgm:cxn modelId="{56890405-C5EF-4CF0-8183-E653A3BE116F}" srcId="{86BA4425-A5C6-49CC-A3B7-A0242A0E87B7}" destId="{92EC84EC-89A3-4000-95CA-F313B5085EBC}" srcOrd="0" destOrd="0" parTransId="{4D7C5D5B-A1A0-4982-8CB0-35B5C0756B69}" sibTransId="{CC84E0DB-70B0-4740-8A43-131150072B54}"/>
    <dgm:cxn modelId="{F9197C1B-4FA9-4050-AF8C-B417B914EFC7}" type="presOf" srcId="{5DA12DA2-D8F9-49F7-B651-8AB0C47D8947}" destId="{FBC6C902-CF6D-4DDF-8526-BD2FEF58F8E7}" srcOrd="0" destOrd="0" presId="urn:microsoft.com/office/officeart/2005/8/layout/vList6"/>
    <dgm:cxn modelId="{5393E0DB-F110-4044-B2F7-04DA04C5E620}" srcId="{DF3AAB86-03F9-44A2-AA22-FD699F6D3DDC}" destId="{70A49CC6-CD4E-4040-BA80-D0245CBDFF5C}" srcOrd="1" destOrd="0" parTransId="{A697C7A9-31A0-4F7B-A2F3-1D53352A3A8B}" sibTransId="{E8B335CD-9F96-4FEA-9360-7EFF260E3D15}"/>
    <dgm:cxn modelId="{A9C211B0-C9B3-44BD-AF63-735E1B2436D0}" srcId="{DF3AAB86-03F9-44A2-AA22-FD699F6D3DDC}" destId="{FB48D259-1F70-4E10-900A-285FA1580945}" srcOrd="2" destOrd="0" parTransId="{8913CD47-3A78-4F1C-B4C6-7B61D6A55F88}" sibTransId="{45B623B7-4484-4F28-BB1B-8C6B023D0FCE}"/>
    <dgm:cxn modelId="{5E1FDDFC-1A06-4FFF-A08D-0FDE09B6B27F}" srcId="{DF3AAB86-03F9-44A2-AA22-FD699F6D3DDC}" destId="{86BA4425-A5C6-49CC-A3B7-A0242A0E87B7}" srcOrd="0" destOrd="0" parTransId="{8B5E3837-C465-4837-8631-290D1FD4C624}" sibTransId="{B69B322D-3CE9-4F9A-8A9D-D0A4BB94F112}"/>
    <dgm:cxn modelId="{E008705B-B535-4C02-A123-9D07E00F04C1}" type="presOf" srcId="{DF3AAB86-03F9-44A2-AA22-FD699F6D3DDC}" destId="{1710959A-4986-47DB-B413-BCB3F04F3D9A}" srcOrd="0" destOrd="0" presId="urn:microsoft.com/office/officeart/2005/8/layout/vList6"/>
    <dgm:cxn modelId="{26FABC74-82FB-416B-AF2B-A679C9F3E749}" type="presParOf" srcId="{1710959A-4986-47DB-B413-BCB3F04F3D9A}" destId="{E84AE6B9-51E5-41D4-A941-185632D389E3}" srcOrd="0" destOrd="0" presId="urn:microsoft.com/office/officeart/2005/8/layout/vList6"/>
    <dgm:cxn modelId="{48B89A93-AB8A-49BA-A35B-D30BEC40E3D1}" type="presParOf" srcId="{E84AE6B9-51E5-41D4-A941-185632D389E3}" destId="{354AED71-90B9-430D-A108-09C8511EDE36}" srcOrd="0" destOrd="0" presId="urn:microsoft.com/office/officeart/2005/8/layout/vList6"/>
    <dgm:cxn modelId="{320492FB-156D-44E8-8687-6BEB07F62346}" type="presParOf" srcId="{E84AE6B9-51E5-41D4-A941-185632D389E3}" destId="{3C7C7D39-E726-4247-A05D-9E003093EFDE}" srcOrd="1" destOrd="0" presId="urn:microsoft.com/office/officeart/2005/8/layout/vList6"/>
    <dgm:cxn modelId="{F92B6661-B452-48DE-99B3-A99AB3666623}" type="presParOf" srcId="{1710959A-4986-47DB-B413-BCB3F04F3D9A}" destId="{9ED7B989-66C3-4152-A1CE-E5CAE2727FF8}" srcOrd="1" destOrd="0" presId="urn:microsoft.com/office/officeart/2005/8/layout/vList6"/>
    <dgm:cxn modelId="{EB4695C6-5511-4DE6-929B-BBB1A2240513}" type="presParOf" srcId="{1710959A-4986-47DB-B413-BCB3F04F3D9A}" destId="{7D4956D1-5490-430C-BC64-20B5A83779FA}" srcOrd="2" destOrd="0" presId="urn:microsoft.com/office/officeart/2005/8/layout/vList6"/>
    <dgm:cxn modelId="{AF791C16-82A1-41A0-8BD0-6E1969C363A6}" type="presParOf" srcId="{7D4956D1-5490-430C-BC64-20B5A83779FA}" destId="{BD3D94CF-38DC-4511-8D19-7657F5231CAB}" srcOrd="0" destOrd="0" presId="urn:microsoft.com/office/officeart/2005/8/layout/vList6"/>
    <dgm:cxn modelId="{BEDA93C2-2FA5-421D-A048-E6BDB4272D51}" type="presParOf" srcId="{7D4956D1-5490-430C-BC64-20B5A83779FA}" destId="{FBC6C902-CF6D-4DDF-8526-BD2FEF58F8E7}" srcOrd="1" destOrd="0" presId="urn:microsoft.com/office/officeart/2005/8/layout/vList6"/>
    <dgm:cxn modelId="{D96F71BD-B016-45A6-9E22-ABE2507404B3}" type="presParOf" srcId="{1710959A-4986-47DB-B413-BCB3F04F3D9A}" destId="{F4A32376-F12A-42FC-A4A9-8289A7DB5170}" srcOrd="3" destOrd="0" presId="urn:microsoft.com/office/officeart/2005/8/layout/vList6"/>
    <dgm:cxn modelId="{82D055E7-ED54-4B1D-886F-23E1E2F9CD13}" type="presParOf" srcId="{1710959A-4986-47DB-B413-BCB3F04F3D9A}" destId="{C621872D-BC1D-4073-AB6F-EC08B59D30A4}" srcOrd="4" destOrd="0" presId="urn:microsoft.com/office/officeart/2005/8/layout/vList6"/>
    <dgm:cxn modelId="{9865384F-7E7F-4BEA-8DC2-FC672CFAA397}" type="presParOf" srcId="{C621872D-BC1D-4073-AB6F-EC08B59D30A4}" destId="{AD1F2E94-3FAA-47CF-938C-9DE60FE33DEA}" srcOrd="0" destOrd="0" presId="urn:microsoft.com/office/officeart/2005/8/layout/vList6"/>
    <dgm:cxn modelId="{1D1F1196-6723-4912-B613-A8B5A604FEF9}" type="presParOf" srcId="{C621872D-BC1D-4073-AB6F-EC08B59D30A4}" destId="{ACFE013A-2089-46A9-91CE-CA3E405022A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C7D39-E726-4247-A05D-9E003093EFDE}">
      <dsp:nvSpPr>
        <dsp:cNvPr id="0" name=""/>
        <dsp:cNvSpPr/>
      </dsp:nvSpPr>
      <dsp:spPr>
        <a:xfrm>
          <a:off x="4636254" y="0"/>
          <a:ext cx="6954382" cy="15059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Fees are not waived for self-funding (either Asia or Non-Asia; Partner or Non-Partner </a:t>
          </a:r>
          <a:r>
            <a:rPr lang="en-US" sz="2900" kern="1200" dirty="0" err="1" smtClean="0"/>
            <a:t>Uni</a:t>
          </a:r>
          <a:r>
            <a:rPr lang="en-US" sz="2900" kern="1200" dirty="0" smtClean="0"/>
            <a:t>/Agencies)</a:t>
          </a:r>
          <a:endParaRPr lang="en-US" sz="2900" kern="1200" dirty="0"/>
        </a:p>
      </dsp:txBody>
      <dsp:txXfrm>
        <a:off x="4636254" y="188247"/>
        <a:ext cx="6389640" cy="1129485"/>
      </dsp:txXfrm>
    </dsp:sp>
    <dsp:sp modelId="{354AED71-90B9-430D-A108-09C8511EDE36}">
      <dsp:nvSpPr>
        <dsp:cNvPr id="0" name=""/>
        <dsp:cNvSpPr/>
      </dsp:nvSpPr>
      <dsp:spPr>
        <a:xfrm>
          <a:off x="0" y="0"/>
          <a:ext cx="4636254" cy="1505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For self-funding, are tuition or relevant fees waived for partner </a:t>
          </a:r>
          <a:r>
            <a:rPr lang="en-US" sz="2800" kern="1200" dirty="0" err="1" smtClean="0"/>
            <a:t>uni</a:t>
          </a:r>
          <a:r>
            <a:rPr lang="en-US" sz="2800" kern="1200" dirty="0" smtClean="0"/>
            <a:t>/agencies?</a:t>
          </a:r>
          <a:endParaRPr lang="en-US" sz="2800" kern="1200" dirty="0"/>
        </a:p>
      </dsp:txBody>
      <dsp:txXfrm>
        <a:off x="73516" y="73516"/>
        <a:ext cx="4489222" cy="1358947"/>
      </dsp:txXfrm>
    </dsp:sp>
    <dsp:sp modelId="{FBC6C902-CF6D-4DDF-8526-BD2FEF58F8E7}">
      <dsp:nvSpPr>
        <dsp:cNvPr id="0" name=""/>
        <dsp:cNvSpPr/>
      </dsp:nvSpPr>
      <dsp:spPr>
        <a:xfrm>
          <a:off x="4636254" y="1656577"/>
          <a:ext cx="6954382" cy="15059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Yes, fees still need to be paid by students.</a:t>
          </a:r>
          <a:endParaRPr lang="en-US" sz="2900" kern="1200" dirty="0"/>
        </a:p>
      </dsp:txBody>
      <dsp:txXfrm>
        <a:off x="4636254" y="1844824"/>
        <a:ext cx="6389640" cy="1129485"/>
      </dsp:txXfrm>
    </dsp:sp>
    <dsp:sp modelId="{BD3D94CF-38DC-4511-8D19-7657F5231CAB}">
      <dsp:nvSpPr>
        <dsp:cNvPr id="0" name=""/>
        <dsp:cNvSpPr/>
      </dsp:nvSpPr>
      <dsp:spPr>
        <a:xfrm>
          <a:off x="0" y="1656577"/>
          <a:ext cx="4636254" cy="1505979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 have a </a:t>
          </a:r>
          <a:r>
            <a:rPr lang="en-US" sz="2800" kern="1200" dirty="0" err="1" smtClean="0"/>
            <a:t>cGPA</a:t>
          </a:r>
          <a:r>
            <a:rPr lang="en-US" sz="2800" kern="1200" dirty="0" smtClean="0"/>
            <a:t> &gt; 3.8, do I still need to pay tuition and/or any fees when self-funding?</a:t>
          </a:r>
          <a:endParaRPr lang="en-US" sz="2800" kern="1200" dirty="0"/>
        </a:p>
      </dsp:txBody>
      <dsp:txXfrm>
        <a:off x="73516" y="1730093"/>
        <a:ext cx="4489222" cy="1358947"/>
      </dsp:txXfrm>
    </dsp:sp>
    <dsp:sp modelId="{ACFE013A-2089-46A9-91CE-CA3E405022A0}">
      <dsp:nvSpPr>
        <dsp:cNvPr id="0" name=""/>
        <dsp:cNvSpPr/>
      </dsp:nvSpPr>
      <dsp:spPr>
        <a:xfrm>
          <a:off x="4636254" y="3313154"/>
          <a:ext cx="6954382" cy="15059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Yes. You need to indicate in your DY registration form online in which semester you want to be funded by UBD.</a:t>
          </a:r>
          <a:endParaRPr lang="en-US" sz="2900" kern="1200" dirty="0"/>
        </a:p>
      </dsp:txBody>
      <dsp:txXfrm>
        <a:off x="4636254" y="3501401"/>
        <a:ext cx="6389640" cy="1129485"/>
      </dsp:txXfrm>
    </dsp:sp>
    <dsp:sp modelId="{AD1F2E94-3FAA-47CF-938C-9DE60FE33DEA}">
      <dsp:nvSpPr>
        <dsp:cNvPr id="0" name=""/>
        <dsp:cNvSpPr/>
      </dsp:nvSpPr>
      <dsp:spPr>
        <a:xfrm>
          <a:off x="0" y="3313154"/>
          <a:ext cx="4636254" cy="1505979"/>
        </a:xfrm>
        <a:prstGeom prst="roundRect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Can I select in which semester I want to be funded by UBD?</a:t>
          </a:r>
          <a:endParaRPr lang="en-US" sz="2800" b="0" kern="1200" dirty="0"/>
        </a:p>
      </dsp:txBody>
      <dsp:txXfrm>
        <a:off x="73516" y="3386670"/>
        <a:ext cx="4489222" cy="1358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C7D39-E726-4247-A05D-9E003093EFDE}">
      <dsp:nvSpPr>
        <dsp:cNvPr id="0" name=""/>
        <dsp:cNvSpPr/>
      </dsp:nvSpPr>
      <dsp:spPr>
        <a:xfrm>
          <a:off x="4636254" y="0"/>
          <a:ext cx="6954382" cy="15059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For e.g., if you want to be funded in </a:t>
          </a:r>
          <a:r>
            <a:rPr lang="en-US" sz="2300" kern="1200" dirty="0" err="1" smtClean="0"/>
            <a:t>Sem</a:t>
          </a:r>
          <a:r>
            <a:rPr lang="en-US" sz="2300" kern="1200" dirty="0" smtClean="0"/>
            <a:t> 2 rather than </a:t>
          </a:r>
          <a:r>
            <a:rPr lang="en-US" sz="2300" kern="1200" dirty="0" err="1" smtClean="0"/>
            <a:t>Sem</a:t>
          </a:r>
          <a:r>
            <a:rPr lang="en-US" sz="2300" kern="1200" dirty="0" smtClean="0"/>
            <a:t> 1, then you don’t need to fill any DYU form in </a:t>
          </a:r>
          <a:r>
            <a:rPr lang="en-US" sz="2300" kern="1200" dirty="0" err="1" smtClean="0"/>
            <a:t>Sem</a:t>
          </a:r>
          <a:r>
            <a:rPr lang="en-US" sz="2300" kern="1200" dirty="0" smtClean="0"/>
            <a:t> 1. Write formal letter to DYU &amp; GR office.</a:t>
          </a:r>
          <a:endParaRPr lang="en-US" sz="2300" kern="1200" dirty="0"/>
        </a:p>
      </dsp:txBody>
      <dsp:txXfrm>
        <a:off x="4636254" y="188247"/>
        <a:ext cx="6389640" cy="1129485"/>
      </dsp:txXfrm>
    </dsp:sp>
    <dsp:sp modelId="{354AED71-90B9-430D-A108-09C8511EDE36}">
      <dsp:nvSpPr>
        <dsp:cNvPr id="0" name=""/>
        <dsp:cNvSpPr/>
      </dsp:nvSpPr>
      <dsp:spPr>
        <a:xfrm>
          <a:off x="0" y="0"/>
          <a:ext cx="4636254" cy="1505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Any forms that I need to complete to choose for the funded semester?</a:t>
          </a:r>
          <a:endParaRPr lang="en-US" sz="2500" kern="1200" dirty="0"/>
        </a:p>
      </dsp:txBody>
      <dsp:txXfrm>
        <a:off x="73516" y="73516"/>
        <a:ext cx="4489222" cy="1358947"/>
      </dsp:txXfrm>
    </dsp:sp>
    <dsp:sp modelId="{FBC6C902-CF6D-4DDF-8526-BD2FEF58F8E7}">
      <dsp:nvSpPr>
        <dsp:cNvPr id="0" name=""/>
        <dsp:cNvSpPr/>
      </dsp:nvSpPr>
      <dsp:spPr>
        <a:xfrm>
          <a:off x="4636254" y="1656577"/>
          <a:ext cx="6954382" cy="15059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Yes, students are eligible for co-funding but only for 1 semester.</a:t>
          </a:r>
          <a:endParaRPr lang="en-US" sz="2300" kern="1200" dirty="0"/>
        </a:p>
      </dsp:txBody>
      <dsp:txXfrm>
        <a:off x="4636254" y="1844824"/>
        <a:ext cx="6389640" cy="1129485"/>
      </dsp:txXfrm>
    </dsp:sp>
    <dsp:sp modelId="{BD3D94CF-38DC-4511-8D19-7657F5231CAB}">
      <dsp:nvSpPr>
        <dsp:cNvPr id="0" name=""/>
        <dsp:cNvSpPr/>
      </dsp:nvSpPr>
      <dsp:spPr>
        <a:xfrm>
          <a:off x="0" y="1656577"/>
          <a:ext cx="4636254" cy="1505979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If a non-partner </a:t>
          </a:r>
          <a:r>
            <a:rPr lang="en-US" sz="2500" kern="1200" dirty="0" err="1" smtClean="0"/>
            <a:t>uni.</a:t>
          </a:r>
          <a:r>
            <a:rPr lang="en-US" sz="2500" kern="1200" dirty="0" smtClean="0"/>
            <a:t>/agency willing to accept student without any fees, are the students eligible for co-funding?</a:t>
          </a:r>
          <a:endParaRPr lang="en-US" sz="2500" kern="1200" dirty="0"/>
        </a:p>
      </dsp:txBody>
      <dsp:txXfrm>
        <a:off x="73516" y="1730093"/>
        <a:ext cx="4489222" cy="1358947"/>
      </dsp:txXfrm>
    </dsp:sp>
    <dsp:sp modelId="{ACFE013A-2089-46A9-91CE-CA3E405022A0}">
      <dsp:nvSpPr>
        <dsp:cNvPr id="0" name=""/>
        <dsp:cNvSpPr/>
      </dsp:nvSpPr>
      <dsp:spPr>
        <a:xfrm>
          <a:off x="4636254" y="3313154"/>
          <a:ext cx="6954382" cy="15059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Go to respective </a:t>
          </a:r>
          <a:r>
            <a:rPr lang="en-US" sz="2300" kern="1200" dirty="0" err="1" smtClean="0"/>
            <a:t>uni.</a:t>
          </a:r>
          <a:r>
            <a:rPr lang="en-US" sz="2300" kern="1200" dirty="0" smtClean="0"/>
            <a:t> Websites and check for the tuition and other relevant fees.</a:t>
          </a:r>
          <a:endParaRPr lang="en-US" sz="2300" kern="1200" dirty="0"/>
        </a:p>
      </dsp:txBody>
      <dsp:txXfrm>
        <a:off x="4636254" y="3501401"/>
        <a:ext cx="6389640" cy="1129485"/>
      </dsp:txXfrm>
    </dsp:sp>
    <dsp:sp modelId="{AD1F2E94-3FAA-47CF-938C-9DE60FE33DEA}">
      <dsp:nvSpPr>
        <dsp:cNvPr id="0" name=""/>
        <dsp:cNvSpPr/>
      </dsp:nvSpPr>
      <dsp:spPr>
        <a:xfrm>
          <a:off x="0" y="3313154"/>
          <a:ext cx="4636254" cy="1505979"/>
        </a:xfrm>
        <a:prstGeom prst="roundRect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/>
            <a:t>For self-funding, how much I need to pay?</a:t>
          </a:r>
          <a:endParaRPr lang="en-US" sz="2500" b="0" kern="1200" dirty="0"/>
        </a:p>
      </dsp:txBody>
      <dsp:txXfrm>
        <a:off x="73516" y="3386670"/>
        <a:ext cx="4489222" cy="1358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9FEE4-DF42-4B34-9E9A-583663ED795D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594DB-F2F2-4774-BB5B-FAAF4EBEA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26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2BC78E-BF1A-4D0A-9FD4-8FF8C53CD6B4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463C61-5424-4FE2-B86E-EDB784375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8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Taiwan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. Non-partner</a:t>
            </a:r>
          </a:p>
          <a:p>
            <a:r>
              <a:rPr lang="en-US" baseline="0" dirty="0" smtClean="0"/>
              <a:t>Waived or not depends on the </a:t>
            </a:r>
            <a:r>
              <a:rPr lang="en-US" baseline="0" dirty="0" err="1" smtClean="0"/>
              <a:t>uni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3C61-5424-4FE2-B86E-EDB78437591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43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3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45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025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7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43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3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45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025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7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43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3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45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025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7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1/12/2019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43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3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45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025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7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/>
          <p:nvPr/>
        </p:nvSpPr>
        <p:spPr>
          <a:xfrm>
            <a:off x="457200" y="4987031"/>
            <a:ext cx="6214188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b="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DISCOVERY YEAR briefing</a:t>
            </a:r>
            <a:endParaRPr lang="en-US" dirty="0"/>
          </a:p>
        </p:txBody>
      </p:sp>
      <p:sp>
        <p:nvSpPr>
          <p:cNvPr id="7" name="Subtitle 2"/>
          <p:cNvSpPr txBox="1"/>
          <p:nvPr/>
        </p:nvSpPr>
        <p:spPr>
          <a:xfrm>
            <a:off x="8606118" y="5013926"/>
            <a:ext cx="3077135" cy="1386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4" name="Title 1"/>
          <p:cNvSpPr txBox="1"/>
          <p:nvPr/>
        </p:nvSpPr>
        <p:spPr>
          <a:xfrm>
            <a:off x="1780672" y="2085470"/>
            <a:ext cx="9176084" cy="1452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b="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9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D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3208429" y="1700462"/>
            <a:ext cx="2189748" cy="490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b="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chemeClr val="bg1"/>
                </a:solidFill>
              </a:rPr>
              <a:t>ubdsbe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5751093" y="2831431"/>
            <a:ext cx="2189748" cy="490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b="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chemeClr val="bg1"/>
                </a:solidFill>
              </a:rPr>
              <a:t>yEAR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harmoniousearth.org/wp-content/uploads/2013/05/Harmonious-Earth-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24" y="1103266"/>
            <a:ext cx="3612732" cy="307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/>
          <p:nvPr/>
        </p:nvSpPr>
        <p:spPr>
          <a:xfrm>
            <a:off x="2727156" y="1852862"/>
            <a:ext cx="5719012" cy="1452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b="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iscovery</a:t>
            </a:r>
            <a:endParaRPr lang="en-US" sz="8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pic>
        <p:nvPicPr>
          <p:cNvPr id="2054" name="Picture 6" descr="http://4.bp.blogspot.com/-epFxx4qnSpY/TseGoCgUgZI/AAAAAAAAAI4/0FZHCP1xK20/s1600/Pictur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783" y="2301900"/>
            <a:ext cx="545114" cy="70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540" y="4658846"/>
            <a:ext cx="44196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653" y="279146"/>
            <a:ext cx="9720072" cy="1499616"/>
          </a:xfrm>
        </p:spPr>
        <p:txBody>
          <a:bodyPr/>
          <a:lstStyle/>
          <a:p>
            <a:r>
              <a:rPr lang="en-US" dirty="0" err="1" smtClean="0"/>
              <a:t>Ubd</a:t>
            </a:r>
            <a:r>
              <a:rPr lang="en-US" dirty="0" smtClean="0"/>
              <a:t> funding: </a:t>
            </a:r>
            <a:r>
              <a:rPr lang="en-US" dirty="0" err="1" smtClean="0"/>
              <a:t>faqs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0424" y="1549504"/>
          <a:ext cx="11590637" cy="4819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ABROAD PROGRAMME </a:t>
            </a:r>
            <a:r>
              <a:rPr lang="en-US" dirty="0" smtClean="0"/>
              <a:t>(ds-3001): placements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0410" indent="-457200" algn="just">
              <a:defRPr/>
            </a:pPr>
            <a:r>
              <a:rPr lang="en-MY" altLang="en-US" sz="3200" dirty="0" smtClean="0"/>
              <a:t>*</a:t>
            </a:r>
            <a:r>
              <a:rPr lang="en-US" sz="3200" dirty="0" smtClean="0"/>
              <a:t>Encourage </a:t>
            </a:r>
            <a:r>
              <a:rPr lang="en-US" sz="3200" dirty="0"/>
              <a:t>UBD’s Partner </a:t>
            </a:r>
            <a:r>
              <a:rPr lang="en-US" sz="3200" dirty="0" smtClean="0"/>
              <a:t>University (Fee Waiver)</a:t>
            </a:r>
          </a:p>
          <a:p>
            <a:pPr marL="740410" indent="-457200" algn="just">
              <a:defRPr/>
            </a:pPr>
            <a:r>
              <a:rPr lang="en-MY" altLang="en-US" sz="3200" dirty="0"/>
              <a:t>*</a:t>
            </a:r>
            <a:r>
              <a:rPr lang="en-US" sz="3200" dirty="0"/>
              <a:t>Placements are based on nomination from </a:t>
            </a:r>
            <a:r>
              <a:rPr lang="en-MY" altLang="en-US" sz="3200" dirty="0">
                <a:solidFill>
                  <a:srgbClr val="FFFF01"/>
                </a:solidFill>
              </a:rPr>
              <a:t>DY </a:t>
            </a:r>
            <a:r>
              <a:rPr lang="en-US" sz="3200" dirty="0">
                <a:solidFill>
                  <a:srgbClr val="FFFF01"/>
                </a:solidFill>
              </a:rPr>
              <a:t>Coordinator</a:t>
            </a:r>
          </a:p>
          <a:p>
            <a:pPr marL="740410" indent="-457200" algn="just">
              <a:defRPr/>
            </a:pPr>
            <a:r>
              <a:rPr lang="en-MY" altLang="en-US" sz="3200" dirty="0" smtClean="0"/>
              <a:t>*</a:t>
            </a:r>
            <a:r>
              <a:rPr lang="en-US" sz="3200" dirty="0" smtClean="0"/>
              <a:t>Entry </a:t>
            </a:r>
            <a:r>
              <a:rPr lang="en-US" sz="3200" dirty="0"/>
              <a:t>requirement of host university must be </a:t>
            </a:r>
            <a:r>
              <a:rPr lang="en-US" sz="3200" dirty="0" smtClean="0"/>
              <a:t>fulfilled</a:t>
            </a:r>
          </a:p>
          <a:p>
            <a:pPr marL="740410" indent="-457200" algn="just">
              <a:defRPr/>
            </a:pPr>
            <a:r>
              <a:rPr lang="en-MY" altLang="en-US" sz="3200" dirty="0" smtClean="0"/>
              <a:t>*</a:t>
            </a:r>
            <a:r>
              <a:rPr lang="en-US" sz="3200" dirty="0" smtClean="0"/>
              <a:t>Consider </a:t>
            </a:r>
            <a:r>
              <a:rPr lang="en-US" sz="3200" dirty="0">
                <a:solidFill>
                  <a:srgbClr val="FFFF01"/>
                </a:solidFill>
              </a:rPr>
              <a:t>academic calendar</a:t>
            </a:r>
            <a:r>
              <a:rPr lang="en-US" sz="3200" dirty="0"/>
              <a:t> to complement next DY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ABROAD PROGRAMME </a:t>
            </a:r>
            <a:r>
              <a:rPr lang="en-US" dirty="0" smtClean="0"/>
              <a:t>(ds-3001): important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6802060" cy="4023360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solidFill>
                  <a:srgbClr val="FFFF00"/>
                </a:solidFill>
              </a:rPr>
              <a:t>Your application form does </a:t>
            </a:r>
            <a:r>
              <a:rPr lang="en-US" sz="3200" i="1" u="sng" dirty="0">
                <a:solidFill>
                  <a:srgbClr val="FFFF00"/>
                </a:solidFill>
              </a:rPr>
              <a:t>not guarantee</a:t>
            </a:r>
            <a:r>
              <a:rPr lang="en-US" sz="3200" dirty="0">
                <a:solidFill>
                  <a:srgbClr val="FFFF00"/>
                </a:solidFill>
              </a:rPr>
              <a:t> you  a place in the chosen university. It's all based on the selection process in the receiving university. </a:t>
            </a:r>
          </a:p>
          <a:p>
            <a:pPr algn="just"/>
            <a:endParaRPr lang="en-US" sz="3200" dirty="0">
              <a:solidFill>
                <a:srgbClr val="FFFF00"/>
              </a:solidFill>
            </a:endParaRPr>
          </a:p>
          <a:p>
            <a:pPr algn="just"/>
            <a:r>
              <a:rPr lang="en-MY" altLang="en-US" sz="3200" dirty="0"/>
              <a:t>DO NOT</a:t>
            </a:r>
            <a:r>
              <a:rPr lang="en-US" sz="3200" dirty="0"/>
              <a:t> buy air ticket </a:t>
            </a:r>
            <a:r>
              <a:rPr lang="en-US" sz="3200" b="1" u="sng" dirty="0"/>
              <a:t>before you receive your offer letter. 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t="1" b="2576"/>
          <a:stretch>
            <a:fillRect/>
          </a:stretch>
        </p:blipFill>
        <p:spPr bwMode="auto">
          <a:xfrm>
            <a:off x="8229599" y="2286000"/>
            <a:ext cx="3808205" cy="3458584"/>
          </a:xfrm>
          <a:prstGeom prst="triangl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ABROAD PROGRAMME (</a:t>
            </a:r>
            <a:r>
              <a:rPr lang="en-US" dirty="0" smtClean="0"/>
              <a:t>ds-3001): important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235" y="2191504"/>
            <a:ext cx="7017212" cy="4168588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</a:rPr>
              <a:t>DO NOT </a:t>
            </a:r>
            <a:r>
              <a:rPr lang="en-US" sz="3000" dirty="0" smtClean="0"/>
              <a:t>contact G</a:t>
            </a:r>
            <a:r>
              <a:rPr lang="en-MY" altLang="en-US" sz="3000" dirty="0" smtClean="0"/>
              <a:t>lobal Affairs Office</a:t>
            </a:r>
            <a:r>
              <a:rPr lang="en-US" sz="3000" dirty="0" smtClean="0"/>
              <a:t>, </a:t>
            </a:r>
            <a:r>
              <a:rPr lang="en-US" sz="3000" dirty="0"/>
              <a:t>Brunei Embassies abroad or HOST </a:t>
            </a:r>
            <a:r>
              <a:rPr lang="en-US" sz="3000" dirty="0" smtClean="0"/>
              <a:t>Universities.</a:t>
            </a:r>
          </a:p>
          <a:p>
            <a:pPr algn="just">
              <a:defRPr/>
            </a:pPr>
            <a:endParaRPr lang="en-US" sz="3000" dirty="0" smtClean="0"/>
          </a:p>
          <a:p>
            <a:pPr algn="just">
              <a:defRPr/>
            </a:pPr>
            <a:r>
              <a:rPr lang="en-US" sz="3000" dirty="0" smtClean="0"/>
              <a:t>SAP DY </a:t>
            </a:r>
            <a:r>
              <a:rPr lang="en-US" sz="3000" dirty="0"/>
              <a:t>Coordinators  will provide </a:t>
            </a:r>
            <a:r>
              <a:rPr lang="en-MY" altLang="en-US" sz="3000" dirty="0"/>
              <a:t>the information once the university accepts you and give you the offer letter. </a:t>
            </a:r>
            <a:r>
              <a:rPr lang="en-US" sz="3000" dirty="0" smtClean="0"/>
              <a:t> </a:t>
            </a:r>
            <a:endParaRPr lang="en-US" sz="3000" dirty="0"/>
          </a:p>
          <a:p>
            <a:pPr algn="just"/>
            <a:endParaRPr lang="en-US" sz="3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t="1" b="2576"/>
          <a:stretch>
            <a:fillRect/>
          </a:stretch>
        </p:blipFill>
        <p:spPr bwMode="auto">
          <a:xfrm>
            <a:off x="8229599" y="2286000"/>
            <a:ext cx="3808205" cy="3458584"/>
          </a:xfrm>
          <a:prstGeom prst="triangl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STUDY ABROAD PROGRAMME (ds-3001): important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459" y="3023119"/>
            <a:ext cx="9720073" cy="4023360"/>
          </a:xfrm>
        </p:spPr>
        <p:txBody>
          <a:bodyPr>
            <a:normAutofit/>
          </a:bodyPr>
          <a:lstStyle/>
          <a:p>
            <a:r>
              <a:rPr lang="en-MY" sz="4000" dirty="0" smtClean="0">
                <a:solidFill>
                  <a:srgbClr val="FFFF00"/>
                </a:solidFill>
              </a:rPr>
              <a:t>All correspondence via UBD EMAIL</a:t>
            </a:r>
          </a:p>
          <a:p>
            <a:r>
              <a:rPr lang="en-MY" sz="4000" dirty="0" smtClean="0">
                <a:solidFill>
                  <a:srgbClr val="FFFF00"/>
                </a:solidFill>
              </a:rPr>
              <a:t>CHECK YOUR EMAIL CONSTANTLY</a:t>
            </a:r>
            <a:endParaRPr lang="en-MY" sz="4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526" y="2567960"/>
            <a:ext cx="381000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729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ABROAD PROGRAMME (</a:t>
            </a:r>
            <a:r>
              <a:rPr lang="en-US" dirty="0" smtClean="0"/>
              <a:t>ds-3001</a:t>
            </a:r>
            <a:r>
              <a:rPr lang="en-US" dirty="0"/>
              <a:t>): </a:t>
            </a:r>
            <a:br>
              <a:rPr lang="en-US" dirty="0"/>
            </a:br>
            <a:r>
              <a:rPr lang="en-US" dirty="0" smtClean="0"/>
              <a:t>delays in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912" y="2059869"/>
            <a:ext cx="7017212" cy="4168588"/>
          </a:xfrm>
        </p:spPr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en-US" sz="3000" dirty="0"/>
              <a:t>Usually the delay in processing students applications are due to: </a:t>
            </a:r>
          </a:p>
          <a:p>
            <a:pPr algn="just">
              <a:buFontTx/>
              <a:buNone/>
            </a:pPr>
            <a:endParaRPr lang="en-US" sz="1000" dirty="0"/>
          </a:p>
          <a:p>
            <a:pPr algn="just">
              <a:buFontTx/>
              <a:buNone/>
            </a:pPr>
            <a:r>
              <a:rPr lang="en-US" sz="3000" dirty="0"/>
              <a:t>	(a) incomplete application forms; and </a:t>
            </a:r>
          </a:p>
          <a:p>
            <a:pPr algn="just">
              <a:buFontTx/>
              <a:buNone/>
            </a:pPr>
            <a:r>
              <a:rPr lang="en-US" sz="3000" dirty="0"/>
              <a:t>	(b) students didn't submit AUN ACTS online applications (for applications to AUN Universities</a:t>
            </a:r>
            <a:r>
              <a:rPr lang="en-US" sz="3000" dirty="0" smtClean="0"/>
              <a:t>)</a:t>
            </a:r>
            <a:endParaRPr lang="en-US" sz="30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t="1" b="2576"/>
          <a:stretch>
            <a:fillRect/>
          </a:stretch>
        </p:blipFill>
        <p:spPr bwMode="auto">
          <a:xfrm>
            <a:off x="8229599" y="2286000"/>
            <a:ext cx="3808205" cy="3458584"/>
          </a:xfrm>
          <a:prstGeom prst="triangl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ABROAD PROGRAMME </a:t>
            </a:r>
            <a:r>
              <a:rPr lang="en-US" dirty="0" smtClean="0"/>
              <a:t>(</a:t>
            </a:r>
            <a:r>
              <a:rPr lang="en-US" dirty="0"/>
              <a:t>DS-3001): </a:t>
            </a:r>
            <a:r>
              <a:rPr lang="en-US" dirty="0" err="1"/>
              <a:t>faqs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11858"/>
            <a:ext cx="9720073" cy="402336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Can I Change my </a:t>
            </a:r>
            <a:r>
              <a:rPr lang="en-US" sz="3200" b="1" dirty="0"/>
              <a:t>n</a:t>
            </a:r>
            <a:r>
              <a:rPr lang="en-US" sz="3200" b="1" dirty="0" smtClean="0"/>
              <a:t>ominated DY placement Country/Activity?</a:t>
            </a:r>
          </a:p>
          <a:p>
            <a:r>
              <a:rPr lang="en-US" sz="3000" dirty="0" smtClean="0"/>
              <a:t>Yes</a:t>
            </a:r>
            <a:r>
              <a:rPr lang="en-US" sz="3000" dirty="0"/>
              <a:t>, provided there are </a:t>
            </a:r>
            <a:r>
              <a:rPr lang="en-US" sz="3000" dirty="0">
                <a:solidFill>
                  <a:srgbClr val="FFFF00"/>
                </a:solidFill>
              </a:rPr>
              <a:t>valid</a:t>
            </a:r>
            <a:r>
              <a:rPr lang="en-US" sz="3000" dirty="0"/>
              <a:t> reasons. </a:t>
            </a:r>
            <a:endParaRPr lang="en-US" sz="3000" dirty="0" smtClean="0"/>
          </a:p>
          <a:p>
            <a:r>
              <a:rPr lang="en-US" sz="3000" dirty="0" smtClean="0"/>
              <a:t>Submit </a:t>
            </a:r>
            <a:r>
              <a:rPr lang="en-US" sz="3000" dirty="0"/>
              <a:t>the </a:t>
            </a:r>
            <a:r>
              <a:rPr lang="en-US" sz="3000" dirty="0" smtClean="0"/>
              <a:t>appeal form </a:t>
            </a:r>
            <a:r>
              <a:rPr lang="en-US" sz="3000" dirty="0"/>
              <a:t>to the </a:t>
            </a:r>
            <a:r>
              <a:rPr lang="en-US" sz="3000" dirty="0" smtClean="0"/>
              <a:t>DY Coordinator and/or UBDSBE Office </a:t>
            </a:r>
            <a:r>
              <a:rPr lang="en-US" sz="3000" dirty="0">
                <a:solidFill>
                  <a:srgbClr val="FFFF00"/>
                </a:solidFill>
              </a:rPr>
              <a:t>not later than </a:t>
            </a:r>
            <a:r>
              <a:rPr lang="en-US" sz="3000" dirty="0" smtClean="0">
                <a:solidFill>
                  <a:srgbClr val="FFFF00"/>
                </a:solidFill>
              </a:rPr>
              <a:t>1</a:t>
            </a:r>
            <a:r>
              <a:rPr lang="en-MY" altLang="en-US" sz="3000" dirty="0" smtClean="0">
                <a:solidFill>
                  <a:srgbClr val="FFFF00"/>
                </a:solidFill>
              </a:rPr>
              <a:t>week </a:t>
            </a:r>
            <a:r>
              <a:rPr lang="en-US" sz="3000" dirty="0">
                <a:solidFill>
                  <a:srgbClr val="FFFF00"/>
                </a:solidFill>
              </a:rPr>
              <a:t>after the published nomination.</a:t>
            </a:r>
          </a:p>
          <a:p>
            <a:pPr marL="0" indent="0" algn="ctr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</a:t>
            </a:r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altLang="en-US" dirty="0"/>
              <a:t>things to do after nomination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255" y="1852295"/>
            <a:ext cx="10008870" cy="4023360"/>
          </a:xfrm>
        </p:spPr>
        <p:txBody>
          <a:bodyPr>
            <a:noAutofit/>
          </a:bodyPr>
          <a:lstStyle/>
          <a:p>
            <a:pPr algn="l">
              <a:buFont typeface="Wingdings" panose="05000000000000000000" charset="0"/>
              <a:buChar char=""/>
            </a:pPr>
            <a:r>
              <a:rPr lang="en-MY" altLang="en-US" sz="3200" dirty="0">
                <a:solidFill>
                  <a:srgbClr val="FFFF00"/>
                </a:solidFill>
              </a:rPr>
              <a:t>Prepare your documents</a:t>
            </a:r>
            <a:r>
              <a:rPr lang="en-MY" altLang="en-US" sz="3200" dirty="0"/>
              <a:t> - recommendation letters, check your passport expirary dates, certified transcripts, enrollement letters, bank accounts (some university requires bank statement, eg Korea - a balance of </a:t>
            </a:r>
            <a:r>
              <a:rPr lang="en-MY" altLang="en-US" sz="3200" dirty="0" smtClean="0"/>
              <a:t>US$6,500 </a:t>
            </a:r>
            <a:r>
              <a:rPr lang="en-MY" altLang="en-US" sz="3200" dirty="0"/>
              <a:t>and above in your, </a:t>
            </a:r>
            <a:r>
              <a:rPr lang="en-MY" altLang="en-US" sz="3200" i="1" dirty="0" smtClean="0">
                <a:solidFill>
                  <a:srgbClr val="FFFF00"/>
                </a:solidFill>
              </a:rPr>
              <a:t>certified </a:t>
            </a:r>
            <a:r>
              <a:rPr lang="en-MY" altLang="en-US" sz="3200" i="1" dirty="0">
                <a:solidFill>
                  <a:srgbClr val="FFFF00"/>
                </a:solidFill>
              </a:rPr>
              <a:t>bank account</a:t>
            </a:r>
            <a:r>
              <a:rPr lang="en-MY" altLang="en-US" sz="3200" dirty="0"/>
              <a:t>)</a:t>
            </a:r>
          </a:p>
          <a:p>
            <a:pPr algn="l">
              <a:buFont typeface="Wingdings" panose="05000000000000000000" charset="0"/>
              <a:buChar char=""/>
            </a:pPr>
            <a:r>
              <a:rPr lang="en-MY" altLang="en-US" sz="3200" dirty="0"/>
              <a:t>Create a </a:t>
            </a:r>
            <a:r>
              <a:rPr lang="en-MY" altLang="en-US" sz="3200" b="1" u="sng" dirty="0">
                <a:solidFill>
                  <a:srgbClr val="FFFF00"/>
                </a:solidFill>
              </a:rPr>
              <a:t>dropbox</a:t>
            </a:r>
            <a:r>
              <a:rPr lang="en-MY" altLang="en-US" sz="3200" u="sng" dirty="0"/>
              <a:t> </a:t>
            </a:r>
            <a:r>
              <a:rPr lang="en-MY" altLang="en-US" sz="3200" dirty="0"/>
              <a:t>to put all the information required and please send the link when requested</a:t>
            </a:r>
          </a:p>
          <a:p>
            <a:pPr algn="l">
              <a:buFont typeface="Wingdings" panose="05000000000000000000" charset="0"/>
              <a:buChar char=""/>
            </a:pPr>
            <a:r>
              <a:rPr lang="en-MY" altLang="en-US" sz="3200" dirty="0"/>
              <a:t>English proficiency letter - UBDSBE AR</a:t>
            </a:r>
          </a:p>
          <a:p>
            <a:pPr algn="l">
              <a:buFont typeface="Wingdings" panose="05000000000000000000" charset="0"/>
              <a:buChar char=""/>
            </a:pPr>
            <a:r>
              <a:rPr lang="en-MY" altLang="en-US" sz="3200" dirty="0"/>
              <a:t>Financial support letter - DYU</a:t>
            </a:r>
          </a:p>
          <a:p>
            <a:pPr algn="l">
              <a:buFont typeface="Wingdings" panose="05000000000000000000" charset="0"/>
              <a:buChar char=""/>
            </a:pPr>
            <a:endParaRPr lang="en-MY" alt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altLang="en-US"/>
              <a:t>important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573" y="1886585"/>
            <a:ext cx="9720073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charset="0"/>
              <a:buChar char=""/>
            </a:pPr>
            <a:r>
              <a:rPr lang="en-MY" altLang="en-US" sz="2800" dirty="0"/>
              <a:t>There is a Quota from host universities - so do not demand placement- it is </a:t>
            </a:r>
            <a:r>
              <a:rPr lang="en-MY" altLang="en-US" sz="2800" dirty="0">
                <a:solidFill>
                  <a:srgbClr val="FFFF01"/>
                </a:solidFill>
              </a:rPr>
              <a:t>not your entitlement</a:t>
            </a:r>
          </a:p>
          <a:p>
            <a:pPr>
              <a:buFont typeface="Wingdings" panose="05000000000000000000" charset="0"/>
              <a:buChar char=""/>
            </a:pPr>
            <a:r>
              <a:rPr lang="en-MY" altLang="en-US" sz="2800" dirty="0"/>
              <a:t>Final selection is done by Global Affairs Office based on student's qualification and quota from both the host universities and among UBD faculties</a:t>
            </a:r>
          </a:p>
          <a:p>
            <a:pPr>
              <a:buFont typeface="Wingdings" panose="05000000000000000000" charset="0"/>
              <a:buChar char=""/>
            </a:pPr>
            <a:r>
              <a:rPr lang="en-MY" altLang="en-US" sz="2800" dirty="0">
                <a:solidFill>
                  <a:srgbClr val="FFFF01"/>
                </a:solidFill>
              </a:rPr>
              <a:t>Insurance is a must </a:t>
            </a:r>
            <a:r>
              <a:rPr lang="en-MY" altLang="en-US" sz="2800" dirty="0"/>
              <a:t>- buy it to cover yourself when you're overseas</a:t>
            </a:r>
          </a:p>
          <a:p>
            <a:pPr>
              <a:buFont typeface="Wingdings" panose="05000000000000000000" charset="0"/>
              <a:buChar char=""/>
            </a:pPr>
            <a:r>
              <a:rPr lang="en-MY" altLang="en-US" sz="2800" dirty="0"/>
              <a:t>Medical </a:t>
            </a:r>
            <a:r>
              <a:rPr lang="en-MY" altLang="en-US" sz="2800" dirty="0" err="1"/>
              <a:t>healthcheck</a:t>
            </a:r>
            <a:r>
              <a:rPr lang="en-MY" altLang="en-US" sz="2800" dirty="0"/>
              <a:t> is </a:t>
            </a:r>
            <a:r>
              <a:rPr lang="en-MY" altLang="en-US" sz="2800" dirty="0" smtClean="0"/>
              <a:t>important – some </a:t>
            </a:r>
            <a:r>
              <a:rPr lang="en-MY" altLang="en-US" sz="2800" dirty="0" err="1" smtClean="0"/>
              <a:t>uni</a:t>
            </a:r>
            <a:r>
              <a:rPr lang="en-MY" altLang="en-US" sz="2800" dirty="0" smtClean="0"/>
              <a:t> require it</a:t>
            </a:r>
            <a:endParaRPr lang="en-MY" altLang="en-US" sz="2800" dirty="0"/>
          </a:p>
          <a:p>
            <a:pPr>
              <a:buFont typeface="Wingdings" panose="05000000000000000000" charset="0"/>
              <a:buChar char=""/>
            </a:pPr>
            <a:r>
              <a:rPr lang="en-MY" altLang="en-US" sz="2800" dirty="0">
                <a:solidFill>
                  <a:srgbClr val="FFFF00"/>
                </a:solidFill>
              </a:rPr>
              <a:t>Do you visa only when you have the acceptance letter</a:t>
            </a:r>
            <a:r>
              <a:rPr lang="en-MY" altLang="en-US" sz="2800" dirty="0"/>
              <a:t> from the host university</a:t>
            </a:r>
          </a:p>
          <a:p>
            <a:pPr>
              <a:buFont typeface="Wingdings" panose="05000000000000000000" charset="0"/>
              <a:buChar char=""/>
            </a:pPr>
            <a:endParaRPr lang="en-MY" altLang="en-US" sz="2800" dirty="0"/>
          </a:p>
          <a:p>
            <a:endParaRPr lang="en-MY" altLang="en-US" sz="2800" dirty="0"/>
          </a:p>
          <a:p>
            <a:endParaRPr lang="en-MY" altLang="en-US" dirty="0"/>
          </a:p>
          <a:p>
            <a:endParaRPr lang="en-MY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altLang="en-US"/>
              <a:t>important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583" y="2085340"/>
            <a:ext cx="972007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charset="0"/>
              <a:buChar char=""/>
            </a:pPr>
            <a:r>
              <a:rPr lang="en-MY" altLang="en-US" sz="2800" dirty="0"/>
              <a:t>Go to DYU when you have the offer letter (they will ask for the </a:t>
            </a:r>
            <a:r>
              <a:rPr lang="en-MY" altLang="en-US" sz="2800" dirty="0">
                <a:solidFill>
                  <a:srgbClr val="FFFF01"/>
                </a:solidFill>
              </a:rPr>
              <a:t>university </a:t>
            </a:r>
            <a:r>
              <a:rPr lang="en-MY" altLang="en-US" sz="2800" dirty="0" err="1">
                <a:solidFill>
                  <a:srgbClr val="FFFF01"/>
                </a:solidFill>
              </a:rPr>
              <a:t>calender</a:t>
            </a:r>
            <a:r>
              <a:rPr lang="en-MY" altLang="en-US" sz="2800" dirty="0">
                <a:solidFill>
                  <a:srgbClr val="FFFF01"/>
                </a:solidFill>
              </a:rPr>
              <a:t> </a:t>
            </a:r>
            <a:r>
              <a:rPr lang="en-MY" altLang="en-US" sz="2800" dirty="0"/>
              <a:t>to check the host </a:t>
            </a:r>
            <a:r>
              <a:rPr lang="en-MY" altLang="en-US" sz="2800" dirty="0" err="1"/>
              <a:t>uni</a:t>
            </a:r>
            <a:r>
              <a:rPr lang="en-MY" altLang="en-US" sz="2800" dirty="0"/>
              <a:t> semesters - for ticketing matters as well)</a:t>
            </a:r>
          </a:p>
          <a:p>
            <a:pPr>
              <a:buFont typeface="Wingdings" panose="05000000000000000000" charset="0"/>
              <a:buChar char=""/>
            </a:pPr>
            <a:r>
              <a:rPr lang="en-MY" altLang="en-US" sz="2800" dirty="0"/>
              <a:t>Do you OSHE form - Mr. Chen Chin </a:t>
            </a:r>
            <a:r>
              <a:rPr lang="en-MY" altLang="en-US" sz="2800" dirty="0" smtClean="0"/>
              <a:t>Kang/AR/DYC </a:t>
            </a:r>
            <a:r>
              <a:rPr lang="en-MY" altLang="en-US" sz="2800" dirty="0"/>
              <a:t>signs the form, </a:t>
            </a:r>
            <a:r>
              <a:rPr lang="en-MY" altLang="en-US" sz="2800" dirty="0" smtClean="0"/>
              <a:t>- </a:t>
            </a:r>
            <a:r>
              <a:rPr lang="en-MY" altLang="en-US" sz="2800" dirty="0"/>
              <a:t>and this is returned to DYU</a:t>
            </a:r>
          </a:p>
          <a:p>
            <a:pPr>
              <a:buFont typeface="Wingdings" panose="05000000000000000000" charset="0"/>
              <a:buChar char=""/>
            </a:pPr>
            <a:r>
              <a:rPr lang="en-MY" altLang="en-US" sz="2800" dirty="0">
                <a:solidFill>
                  <a:srgbClr val="FFFF00"/>
                </a:solidFill>
              </a:rPr>
              <a:t>If you have your own funding, indicate your willingness to pay </a:t>
            </a:r>
            <a:r>
              <a:rPr lang="en-MY" altLang="en-US" sz="2800" dirty="0" err="1">
                <a:solidFill>
                  <a:srgbClr val="FFFF00"/>
                </a:solidFill>
              </a:rPr>
              <a:t>inorder</a:t>
            </a:r>
            <a:r>
              <a:rPr lang="en-MY" altLang="en-US" sz="2800" dirty="0">
                <a:solidFill>
                  <a:srgbClr val="FFFF00"/>
                </a:solidFill>
              </a:rPr>
              <a:t> to go to certain countries/universities.</a:t>
            </a:r>
          </a:p>
          <a:p>
            <a:pPr lvl="2">
              <a:buFont typeface="Wingdings" panose="05000000000000000000" charset="0"/>
              <a:buChar char=""/>
            </a:pPr>
            <a:r>
              <a:rPr lang="en-MY" altLang="en-US" sz="1780" dirty="0"/>
              <a:t>This will be considered</a:t>
            </a:r>
          </a:p>
          <a:p>
            <a:pPr lvl="2">
              <a:buFont typeface="Wingdings" panose="05000000000000000000" charset="0"/>
              <a:buChar char=""/>
            </a:pPr>
            <a:r>
              <a:rPr lang="en-MY" altLang="en-US" sz="1780" dirty="0"/>
              <a:t>Indicate this in online DY application later on</a:t>
            </a:r>
          </a:p>
          <a:p>
            <a:pPr>
              <a:buFont typeface="Wingdings" panose="05000000000000000000" charset="0"/>
              <a:buChar char=""/>
            </a:pPr>
            <a:endParaRPr lang="en-MY" altLang="en-US" sz="2800" dirty="0"/>
          </a:p>
          <a:p>
            <a:endParaRPr lang="en-MY" altLang="en-US" sz="2800" dirty="0"/>
          </a:p>
          <a:p>
            <a:endParaRPr lang="en-MY" altLang="en-US" dirty="0"/>
          </a:p>
          <a:p>
            <a:endParaRPr lang="en-MY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235" y="1459230"/>
            <a:ext cx="5506720" cy="1737360"/>
          </a:xfrm>
        </p:spPr>
        <p:txBody>
          <a:bodyPr/>
          <a:lstStyle/>
          <a:p>
            <a:pPr algn="ctr"/>
            <a:r>
              <a:rPr lang="en-US" dirty="0" smtClean="0"/>
              <a:t>Study abroad </a:t>
            </a:r>
            <a:r>
              <a:rPr lang="en-US" dirty="0" err="1" smtClean="0"/>
              <a:t>programme</a:t>
            </a:r>
            <a:r>
              <a:rPr lang="en-US" dirty="0" smtClean="0"/>
              <a:t> (SAP)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4143456"/>
            <a:ext cx="4389120" cy="3762294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err="1" smtClean="0">
                <a:solidFill>
                  <a:srgbClr val="FFFF01"/>
                </a:solidFill>
                <a:latin typeface="Cambria" panose="02040503050406030204" pitchFamily="18" charset="0"/>
              </a:rPr>
              <a:t>Dr</a:t>
            </a:r>
            <a:r>
              <a:rPr lang="en-US" sz="2000" b="1" dirty="0" smtClean="0">
                <a:solidFill>
                  <a:srgbClr val="FFFF01"/>
                </a:solidFill>
                <a:latin typeface="Cambria" panose="02040503050406030204" pitchFamily="18" charset="0"/>
              </a:rPr>
              <a:t> Pang Li </a:t>
            </a:r>
            <a:r>
              <a:rPr lang="en-US" sz="2000" b="1" dirty="0" err="1" smtClean="0">
                <a:solidFill>
                  <a:srgbClr val="FFFF01"/>
                </a:solidFill>
                <a:latin typeface="Cambria" panose="02040503050406030204" pitchFamily="18" charset="0"/>
              </a:rPr>
              <a:t>Li</a:t>
            </a:r>
            <a:endParaRPr lang="en-US" sz="2000" b="1" dirty="0" smtClean="0">
              <a:solidFill>
                <a:srgbClr val="FFFF01"/>
              </a:solidFill>
              <a:latin typeface="Cambria" panose="02040503050406030204" pitchFamily="18" charset="0"/>
            </a:endParaRPr>
          </a:p>
          <a:p>
            <a:pPr algn="ctr"/>
            <a:r>
              <a:rPr lang="en-MY" altLang="en-US" sz="2000" dirty="0" smtClean="0">
                <a:latin typeface="Cambria" panose="02040503050406030204" pitchFamily="18" charset="0"/>
              </a:rPr>
              <a:t>l</a:t>
            </a:r>
            <a:r>
              <a:rPr lang="en-US" sz="2000" dirty="0" smtClean="0">
                <a:latin typeface="Cambria" panose="02040503050406030204" pitchFamily="18" charset="0"/>
              </a:rPr>
              <a:t>ili.pang@ubd.edu.bn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1130" y="1012190"/>
            <a:ext cx="5062855" cy="518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 </a:t>
            </a:r>
            <a:r>
              <a:rPr lang="en-US" dirty="0"/>
              <a:t>(DS-3001): </a:t>
            </a:r>
            <a:r>
              <a:rPr lang="en-US" dirty="0" err="1"/>
              <a:t>faqs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42593"/>
            <a:ext cx="9720073" cy="402336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WHAT </a:t>
            </a:r>
            <a:r>
              <a:rPr lang="en-US" sz="3200" b="1" dirty="0"/>
              <a:t>T</a:t>
            </a:r>
            <a:r>
              <a:rPr lang="en-US" sz="3200" b="1" dirty="0" smtClean="0"/>
              <a:t>O DO </a:t>
            </a:r>
            <a:r>
              <a:rPr lang="en-US" sz="3200" b="1" dirty="0"/>
              <a:t>AFTER I RECEIVED MY </a:t>
            </a:r>
            <a:r>
              <a:rPr lang="en-US" sz="3200" b="1" dirty="0" smtClean="0"/>
              <a:t>OFFER LETTER?</a:t>
            </a:r>
            <a:endParaRPr lang="en-US" sz="3200" b="1" dirty="0"/>
          </a:p>
          <a:p>
            <a:pPr marL="0" indent="0" algn="ctr">
              <a:buNone/>
            </a:pPr>
            <a:r>
              <a:rPr lang="en-US" sz="3000" dirty="0" smtClean="0"/>
              <a:t>Please </a:t>
            </a:r>
            <a:r>
              <a:rPr lang="en-US" sz="3000" dirty="0"/>
              <a:t>do the checklist below:</a:t>
            </a:r>
          </a:p>
          <a:p>
            <a:pPr marL="0" indent="0">
              <a:buNone/>
            </a:pPr>
            <a:endParaRPr lang="en-US" sz="30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8714" y="3013921"/>
          <a:ext cx="11389895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9414"/>
                <a:gridCol w="6030481"/>
              </a:tblGrid>
              <a:tr h="370840">
                <a:tc>
                  <a:txBody>
                    <a:bodyPr/>
                    <a:lstStyle/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3000" dirty="0" smtClean="0"/>
                        <a:t>Medical Check up</a:t>
                      </a:r>
                      <a:endParaRPr lang="en-US" sz="3000" b="0" dirty="0" smtClean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 smtClean="0"/>
                        <a:t>Purchase Air Tickets</a:t>
                      </a:r>
                      <a:endParaRPr lang="en-US" sz="30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3000" dirty="0" smtClean="0"/>
                        <a:t>VISA (Make sure you have the VDR form along with the offer)</a:t>
                      </a:r>
                      <a:endParaRPr lang="en-US" sz="3000" b="0" dirty="0" smtClean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3000" dirty="0" smtClean="0"/>
                        <a:t>Airport Transfer Arrangement (if provided by the Host University)</a:t>
                      </a:r>
                      <a:endParaRPr lang="en-US" sz="3000" b="0" dirty="0" smtClean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3000" dirty="0" smtClean="0"/>
                        <a:t>Allowance Clearance</a:t>
                      </a:r>
                      <a:endParaRPr lang="en-US" sz="3000" b="0" dirty="0" smtClean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3000" dirty="0" smtClean="0"/>
                        <a:t>Accommodation Arrangement</a:t>
                      </a:r>
                      <a:endParaRPr lang="en-US" sz="3000" b="0" dirty="0" smtClean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3000" dirty="0" smtClean="0"/>
                        <a:t>OSHE Forms</a:t>
                      </a:r>
                      <a:endParaRPr lang="en-US" sz="3000" b="0" dirty="0" smtClean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3000" b="0" dirty="0" smtClean="0"/>
                        <a:t>Complete</a:t>
                      </a:r>
                      <a:r>
                        <a:rPr lang="en-US" sz="3000" b="0" baseline="0" dirty="0" smtClean="0"/>
                        <a:t> UBDSBE SAP Module Approval Form (SMF)</a:t>
                      </a:r>
                      <a:endParaRPr lang="en-US" sz="3000" b="0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Ubdsbe</a:t>
            </a:r>
            <a:r>
              <a:rPr lang="en-US" dirty="0" smtClean="0"/>
              <a:t> </a:t>
            </a:r>
            <a:r>
              <a:rPr lang="en-US" dirty="0" err="1" smtClean="0"/>
              <a:t>sAp</a:t>
            </a:r>
            <a:r>
              <a:rPr lang="en-US" dirty="0" smtClean="0"/>
              <a:t> modules approval form (</a:t>
            </a:r>
            <a:r>
              <a:rPr lang="en-US" dirty="0" err="1" smtClean="0"/>
              <a:t>smf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46910"/>
            <a:ext cx="7097895" cy="4023360"/>
          </a:xfrm>
        </p:spPr>
        <p:txBody>
          <a:bodyPr>
            <a:noAutofit/>
          </a:bodyPr>
          <a:lstStyle/>
          <a:p>
            <a:r>
              <a:rPr lang="en-US" sz="2600" dirty="0" smtClean="0"/>
              <a:t>SMF must be completed by students themselves. </a:t>
            </a:r>
          </a:p>
          <a:p>
            <a:r>
              <a:rPr lang="en-US" sz="2600" dirty="0" smtClean="0">
                <a:solidFill>
                  <a:srgbClr val="FFFF66"/>
                </a:solidFill>
              </a:rPr>
              <a:t>Form must be signed and approved both by respective </a:t>
            </a:r>
            <a:r>
              <a:rPr lang="en-US" sz="2600" u="sng" dirty="0" smtClean="0">
                <a:solidFill>
                  <a:srgbClr val="FF0000"/>
                </a:solidFill>
              </a:rPr>
              <a:t>P</a:t>
            </a:r>
            <a:r>
              <a:rPr lang="en-MY" altLang="en-US" sz="2600" u="sng" dirty="0" smtClean="0">
                <a:solidFill>
                  <a:srgbClr val="FF0000"/>
                </a:solidFill>
              </a:rPr>
              <a:t>rogramme Leader (P</a:t>
            </a:r>
            <a:r>
              <a:rPr lang="en-US" sz="2600" u="sng" dirty="0" smtClean="0">
                <a:solidFill>
                  <a:srgbClr val="FF0000"/>
                </a:solidFill>
              </a:rPr>
              <a:t>L</a:t>
            </a:r>
            <a:r>
              <a:rPr lang="en-MY" altLang="en-US" sz="2600" u="sng" dirty="0" smtClean="0">
                <a:solidFill>
                  <a:srgbClr val="FF0000"/>
                </a:solidFill>
              </a:rPr>
              <a:t>) </a:t>
            </a:r>
            <a:r>
              <a:rPr lang="en-US" sz="2600" dirty="0" smtClean="0">
                <a:solidFill>
                  <a:srgbClr val="FFFF66"/>
                </a:solidFill>
              </a:rPr>
              <a:t>and DY</a:t>
            </a:r>
            <a:r>
              <a:rPr lang="en-MY" altLang="en-US" sz="2600" dirty="0" smtClean="0">
                <a:solidFill>
                  <a:srgbClr val="FFFF66"/>
                </a:solidFill>
              </a:rPr>
              <a:t>/SAP</a:t>
            </a:r>
            <a:r>
              <a:rPr lang="en-US" sz="2600" dirty="0" smtClean="0">
                <a:solidFill>
                  <a:srgbClr val="FFFF66"/>
                </a:solidFill>
              </a:rPr>
              <a:t> Coordinator.</a:t>
            </a:r>
          </a:p>
          <a:p>
            <a:pPr lvl="1"/>
            <a:r>
              <a:rPr lang="en-MY" altLang="en-US" sz="2125" dirty="0" smtClean="0">
                <a:solidFill>
                  <a:srgbClr val="FFFF66"/>
                </a:solidFill>
              </a:rPr>
              <a:t>Discuss with your PL the modules you wanted to take</a:t>
            </a:r>
          </a:p>
          <a:p>
            <a:pPr lvl="1"/>
            <a:r>
              <a:rPr lang="en-MY" altLang="en-US" sz="2125" dirty="0" smtClean="0">
                <a:solidFill>
                  <a:srgbClr val="FFFF66"/>
                </a:solidFill>
              </a:rPr>
              <a:t>Generally, dont take modules offered in UBDSBE; take modules are useful for your major and not found in UBD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Sports modules </a:t>
            </a:r>
            <a:r>
              <a:rPr lang="en-US" sz="2600" dirty="0" smtClean="0"/>
              <a:t>are NOT allowed for your SAP.</a:t>
            </a:r>
          </a:p>
          <a:p>
            <a:r>
              <a:rPr lang="en-US" sz="2800" dirty="0"/>
              <a:t>Form is downloadable from UBDSBE DY website.</a:t>
            </a:r>
          </a:p>
          <a:p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753" y="1796716"/>
            <a:ext cx="3615812" cy="4790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PLACEMENTS ARE VERY COMPETITIVE!</a:t>
            </a:r>
          </a:p>
          <a:p>
            <a:pPr algn="ctr"/>
            <a:endParaRPr lang="en-US" sz="4800" dirty="0">
              <a:solidFill>
                <a:srgbClr val="FFFF00"/>
              </a:solidFill>
            </a:endParaRPr>
          </a:p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You may </a:t>
            </a:r>
            <a:r>
              <a:rPr lang="en-US" sz="4800" dirty="0" smtClean="0">
                <a:solidFill>
                  <a:srgbClr val="FF3300"/>
                </a:solidFill>
              </a:rPr>
              <a:t>not get </a:t>
            </a:r>
            <a:r>
              <a:rPr lang="en-US" sz="4800" dirty="0" smtClean="0">
                <a:solidFill>
                  <a:srgbClr val="FFFF00"/>
                </a:solidFill>
              </a:rPr>
              <a:t>what you </a:t>
            </a:r>
            <a:r>
              <a:rPr lang="en-US" sz="4800" smtClean="0">
                <a:solidFill>
                  <a:srgbClr val="FFFF00"/>
                </a:solidFill>
              </a:rPr>
              <a:t>applied for</a:t>
            </a:r>
            <a:endParaRPr lang="en-US" sz="4800" dirty="0" smtClean="0">
              <a:solidFill>
                <a:srgbClr val="FFFF00"/>
              </a:solidFill>
            </a:endParaRPr>
          </a:p>
          <a:p>
            <a:endParaRPr lang="en-S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ABROAD PROGRAMME </a:t>
            </a:r>
            <a:r>
              <a:rPr lang="en-US" dirty="0"/>
              <a:t>(</a:t>
            </a:r>
            <a:r>
              <a:rPr lang="en-US" dirty="0" smtClean="0"/>
              <a:t>ds-3001): </a:t>
            </a:r>
            <a:br>
              <a:rPr lang="en-US" dirty="0" smtClean="0"/>
            </a:br>
            <a:r>
              <a:rPr lang="en-US" dirty="0" smtClean="0"/>
              <a:t>an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MY" altLang="en-US" sz="3200" dirty="0"/>
              <a:t>Known as SAP, no more SEP</a:t>
            </a:r>
          </a:p>
          <a:p>
            <a:pPr algn="just"/>
            <a:r>
              <a:rPr lang="en-US" sz="3200" dirty="0"/>
              <a:t>Students will be enrolled for :</a:t>
            </a:r>
          </a:p>
          <a:p>
            <a:pPr lvl="2" algn="just"/>
            <a:r>
              <a:rPr lang="en-US" sz="2400" dirty="0" smtClean="0"/>
              <a:t>One </a:t>
            </a:r>
            <a:r>
              <a:rPr lang="en-US" sz="2400" dirty="0"/>
              <a:t>semester (either semester 1 or semester 2)</a:t>
            </a:r>
          </a:p>
          <a:p>
            <a:pPr lvl="2" algn="just"/>
            <a:r>
              <a:rPr lang="en-US" sz="2400" b="1" dirty="0">
                <a:solidFill>
                  <a:srgbClr val="FFFF01"/>
                </a:solidFill>
              </a:rPr>
              <a:t>Academic undertaking </a:t>
            </a:r>
            <a:r>
              <a:rPr lang="en-US" sz="2400" dirty="0"/>
              <a:t>at selected universities</a:t>
            </a:r>
          </a:p>
          <a:p>
            <a:pPr lvl="2" algn="just"/>
            <a:r>
              <a:rPr lang="en-US" sz="2400" dirty="0"/>
              <a:t>Transfer of modular Credit and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will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NOT be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counted towards your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cGPA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ABROAD </a:t>
            </a:r>
            <a:r>
              <a:rPr lang="en-US" dirty="0" smtClean="0"/>
              <a:t>PROGRAMME (ds-3001):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5340"/>
            <a:ext cx="9720073" cy="402336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2900" dirty="0" smtClean="0"/>
              <a:t>Students </a:t>
            </a:r>
            <a:r>
              <a:rPr lang="en-US" sz="2900" dirty="0"/>
              <a:t>with CGPA from </a:t>
            </a:r>
            <a:r>
              <a:rPr lang="en-US" sz="2900" b="1" dirty="0">
                <a:solidFill>
                  <a:srgbClr val="FFFF00"/>
                </a:solidFill>
              </a:rPr>
              <a:t>3.00 </a:t>
            </a:r>
            <a:r>
              <a:rPr lang="en-US" sz="2900" b="1" dirty="0" smtClean="0">
                <a:solidFill>
                  <a:srgbClr val="FFFF00"/>
                </a:solidFill>
              </a:rPr>
              <a:t>and above</a:t>
            </a:r>
          </a:p>
          <a:p>
            <a:pPr algn="just">
              <a:defRPr/>
            </a:pPr>
            <a:r>
              <a:rPr lang="en-US" sz="2900" dirty="0"/>
              <a:t>University Selection </a:t>
            </a:r>
            <a:r>
              <a:rPr lang="en-US" sz="2900" dirty="0" smtClean="0"/>
              <a:t>Guides</a:t>
            </a:r>
          </a:p>
          <a:p>
            <a:pPr marL="914400" lvl="1" indent="-457200" algn="just">
              <a:buFontTx/>
              <a:buChar char="-"/>
              <a:defRPr/>
            </a:pPr>
            <a:r>
              <a:rPr lang="en-US" sz="2900" b="1" dirty="0"/>
              <a:t>USA</a:t>
            </a:r>
            <a:r>
              <a:rPr lang="en-US" sz="2900" dirty="0"/>
              <a:t>: </a:t>
            </a:r>
            <a:r>
              <a:rPr lang="en-US" sz="2900" dirty="0" err="1"/>
              <a:t>cGPA</a:t>
            </a:r>
            <a:r>
              <a:rPr lang="en-US" sz="2900" dirty="0"/>
              <a:t> &gt; 4.0</a:t>
            </a:r>
          </a:p>
          <a:p>
            <a:pPr marL="914400" lvl="1" indent="-457200" algn="just">
              <a:buFontTx/>
              <a:buChar char="-"/>
              <a:defRPr/>
            </a:pPr>
            <a:r>
              <a:rPr lang="en-US" sz="2900" b="1" dirty="0"/>
              <a:t>UK</a:t>
            </a:r>
            <a:r>
              <a:rPr lang="en-US" sz="2900" dirty="0"/>
              <a:t>: </a:t>
            </a:r>
            <a:r>
              <a:rPr lang="en-US" sz="2900" dirty="0" err="1"/>
              <a:t>cGPA</a:t>
            </a:r>
            <a:r>
              <a:rPr lang="en-US" sz="2900" dirty="0"/>
              <a:t> 3.8 to 3.99 (with Good English proficiency)</a:t>
            </a:r>
          </a:p>
          <a:p>
            <a:pPr marL="914400" lvl="1" indent="-457200" algn="just">
              <a:buFontTx/>
              <a:buChar char="-"/>
              <a:defRPr/>
            </a:pPr>
            <a:r>
              <a:rPr lang="en-US" sz="2900" b="1" dirty="0"/>
              <a:t>Australia/New Zealand</a:t>
            </a:r>
            <a:r>
              <a:rPr lang="en-US" sz="2900" dirty="0"/>
              <a:t>: </a:t>
            </a:r>
            <a:r>
              <a:rPr lang="en-US" sz="2900" dirty="0" err="1"/>
              <a:t>cGPA</a:t>
            </a:r>
            <a:r>
              <a:rPr lang="en-US" sz="2900" dirty="0"/>
              <a:t> 3.5 to </a:t>
            </a:r>
            <a:r>
              <a:rPr lang="en-US" sz="2900" dirty="0" smtClean="0"/>
              <a:t>3.79</a:t>
            </a:r>
            <a:endParaRPr lang="en-US" sz="2900" dirty="0"/>
          </a:p>
          <a:p>
            <a:pPr marL="800100" lvl="1" indent="-342900" algn="just">
              <a:defRPr/>
            </a:pPr>
            <a:r>
              <a:rPr lang="en-US" sz="2900" dirty="0" smtClean="0"/>
              <a:t> East </a:t>
            </a:r>
            <a:r>
              <a:rPr lang="en-US" sz="2900" dirty="0"/>
              <a:t>Asian universities: </a:t>
            </a:r>
            <a:r>
              <a:rPr lang="en-US" sz="2900" dirty="0" err="1"/>
              <a:t>cGPA</a:t>
            </a:r>
            <a:r>
              <a:rPr lang="en-US" sz="2900" dirty="0"/>
              <a:t> 3.3 to </a:t>
            </a:r>
            <a:r>
              <a:rPr lang="en-US" sz="2900" dirty="0" smtClean="0"/>
              <a:t>3.5</a:t>
            </a:r>
          </a:p>
          <a:p>
            <a:pPr marL="800100" lvl="1" indent="-342900" algn="just">
              <a:defRPr/>
            </a:pPr>
            <a:r>
              <a:rPr lang="en-US" sz="2900" dirty="0" smtClean="0"/>
              <a:t> (</a:t>
            </a:r>
            <a:r>
              <a:rPr lang="en-US" sz="2900" dirty="0"/>
              <a:t>China/Japan/Korea/Taiwan)</a:t>
            </a:r>
          </a:p>
          <a:p>
            <a:pPr marL="800100" lvl="1" indent="-342900" algn="just">
              <a:defRPr/>
            </a:pPr>
            <a:r>
              <a:rPr lang="en-US" sz="2900" dirty="0" smtClean="0"/>
              <a:t> ASEAN </a:t>
            </a:r>
            <a:r>
              <a:rPr lang="en-US" sz="2900" dirty="0"/>
              <a:t>universities: </a:t>
            </a:r>
            <a:r>
              <a:rPr lang="en-US" sz="2900" dirty="0" err="1"/>
              <a:t>cGPA</a:t>
            </a:r>
            <a:r>
              <a:rPr lang="en-US" sz="2900" dirty="0"/>
              <a:t> 3.0 to </a:t>
            </a:r>
            <a:r>
              <a:rPr lang="en-US" sz="2900" dirty="0" smtClean="0"/>
              <a:t>3.29</a:t>
            </a:r>
            <a:endParaRPr lang="en-US" sz="2900" dirty="0"/>
          </a:p>
          <a:p>
            <a:pPr marL="800100" lvl="1" indent="-342900" algn="just">
              <a:defRPr/>
            </a:pPr>
            <a:r>
              <a:rPr lang="en-US" sz="2900" dirty="0" smtClean="0"/>
              <a:t> Language </a:t>
            </a:r>
            <a:r>
              <a:rPr lang="en-US" sz="2900" dirty="0"/>
              <a:t>proficiency </a:t>
            </a:r>
            <a:r>
              <a:rPr lang="en-MY" altLang="en-US" sz="2900" dirty="0"/>
              <a:t>requirements</a:t>
            </a:r>
            <a:endParaRPr lang="en-MY" altLang="en-US" sz="2900" dirty="0" smtClean="0"/>
          </a:p>
          <a:p>
            <a:pPr marL="800100" lvl="1" indent="-342900" algn="just">
              <a:defRPr/>
            </a:pPr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UBDSBE DY PROGRAMME: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47340"/>
            <a:ext cx="10185739" cy="4023360"/>
          </a:xfrm>
        </p:spPr>
        <p:txBody>
          <a:bodyPr>
            <a:noAutofit/>
          </a:bodyPr>
          <a:lstStyle/>
          <a:p>
            <a:r>
              <a:rPr lang="en-US" sz="2800" b="1" i="1" dirty="0" smtClean="0"/>
              <a:t>Co-Funding</a:t>
            </a:r>
            <a:r>
              <a:rPr lang="en-US" sz="2800" dirty="0" smtClean="0"/>
              <a:t>: UBD only provides </a:t>
            </a:r>
            <a:r>
              <a:rPr lang="en-US" sz="2800" u="sng" dirty="0" smtClean="0"/>
              <a:t>1 semester funding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(Cycle 1 or Cycle 2).</a:t>
            </a:r>
          </a:p>
          <a:p>
            <a:r>
              <a:rPr lang="en-US" sz="2800" dirty="0" smtClean="0"/>
              <a:t>Combine </a:t>
            </a:r>
            <a:r>
              <a:rPr lang="en-US" sz="2800" b="1" u="sng" dirty="0" smtClean="0">
                <a:solidFill>
                  <a:srgbClr val="FFFF00"/>
                </a:solidFill>
              </a:rPr>
              <a:t>one-off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allowance (Travel allowance + Airfare Ticket).</a:t>
            </a:r>
          </a:p>
          <a:p>
            <a:pPr lvl="1"/>
            <a:r>
              <a:rPr lang="en-US" sz="2800" dirty="0" smtClean="0"/>
              <a:t>Student would be given </a:t>
            </a:r>
            <a:r>
              <a:rPr lang="en-US" sz="2800" u="sng" dirty="0" smtClean="0"/>
              <a:t>cash-in-hand</a:t>
            </a:r>
            <a:r>
              <a:rPr lang="en-US" sz="2800" dirty="0" smtClean="0"/>
              <a:t> to buy own ticket (</a:t>
            </a:r>
            <a:r>
              <a:rPr lang="en-US" sz="2800" dirty="0"/>
              <a:t>once placement is </a:t>
            </a:r>
            <a:r>
              <a:rPr lang="en-US" sz="2800" dirty="0" smtClean="0"/>
              <a:t>confirmed);</a:t>
            </a:r>
          </a:p>
          <a:p>
            <a:pPr lvl="1"/>
            <a:r>
              <a:rPr lang="en-US" sz="2800" dirty="0" smtClean="0">
                <a:solidFill>
                  <a:srgbClr val="FFFF01"/>
                </a:solidFill>
              </a:rPr>
              <a:t>Students need top-up own their own </a:t>
            </a:r>
            <a:r>
              <a:rPr lang="en-US" sz="2800" dirty="0" smtClean="0"/>
              <a:t>if price of ticket exceed allowance;</a:t>
            </a:r>
          </a:p>
          <a:p>
            <a:pPr lvl="1"/>
            <a:r>
              <a:rPr lang="en-US" sz="2800" dirty="0" smtClean="0">
                <a:solidFill>
                  <a:srgbClr val="FFFF01"/>
                </a:solidFill>
              </a:rPr>
              <a:t>No reimbursement given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1" cy="6857999"/>
        </p:xfrm>
        <a:graphic>
          <a:graphicData uri="http://schemas.openxmlformats.org/drawingml/2006/table">
            <a:tbl>
              <a:tblPr/>
              <a:tblGrid>
                <a:gridCol w="2292985"/>
                <a:gridCol w="2421691"/>
                <a:gridCol w="2392680"/>
                <a:gridCol w="1928495"/>
                <a:gridCol w="1643964"/>
                <a:gridCol w="1512186"/>
              </a:tblGrid>
              <a:tr h="99994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SAP FUNDING</a:t>
                      </a:r>
                    </a:p>
                  </a:txBody>
                  <a:tcPr marL="8700" marR="8700" marT="8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657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CGPA 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CGPA ≥ 3.80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2.50 ≥ CGPA&lt;3.80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 2.50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657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</a:t>
                      </a:r>
                      <a:r>
                        <a:rPr lang="en-MY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FUNDING LEVEL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1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1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Level 2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Level 2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Self-funding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1428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ALLOWANCE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One-off Allowance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MY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 Subsistence Allowance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One-off Allowance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MY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 Subsistence Allowance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Monthly Subsistence </a:t>
                      </a:r>
                      <a:b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Allowance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Monthly Subsistence </a:t>
                      </a:r>
                      <a:b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Allowance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UBD Local 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Allowance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657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PLACE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Asia/Non-Asia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Asia/Non-Asia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657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CHOICE OF SAP PLACEMENT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 Uni/Agency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Non-Partner Uni/Agency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 Uni/Agency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Non-Partner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/Agency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Partner/Non-Partner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1229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TUITION/BENCH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INTERNSHIP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FEES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Fully funded)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(Partially funded)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Fully funded)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(Partially funded)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(Self-funded)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/>
          <p:nvPr/>
        </p:nvSpPr>
        <p:spPr>
          <a:xfrm>
            <a:off x="287867" y="442078"/>
            <a:ext cx="11565466" cy="13578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Airfares + Travelling allowance (one-off)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graphicFrame>
        <p:nvGraphicFramePr>
          <p:cNvPr id="11" name="Content Placeholder 6"/>
          <p:cNvGraphicFramePr/>
          <p:nvPr/>
        </p:nvGraphicFramePr>
        <p:xfrm>
          <a:off x="723898" y="1492776"/>
          <a:ext cx="10553702" cy="507947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096448"/>
                <a:gridCol w="2457254"/>
              </a:tblGrid>
              <a:tr h="5814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Region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BND ($)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814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UK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1500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4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America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2200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4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Australia/New Zealand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1200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4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Europe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1500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3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Korea/Japan/China/Taiwan and other Asian</a:t>
                      </a:r>
                      <a:r>
                        <a:rPr lang="en-US" sz="2800" baseline="0" dirty="0" smtClean="0"/>
                        <a:t> countries outside ASEAN/Hong Kong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600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443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ASEAN/Hong Kong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400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4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Africa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1500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79556" y="1507959"/>
          <a:ext cx="11742736" cy="521067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42802"/>
                <a:gridCol w="1620253"/>
                <a:gridCol w="2435008"/>
                <a:gridCol w="1559476"/>
                <a:gridCol w="2070306"/>
                <a:gridCol w="1814891"/>
              </a:tblGrid>
              <a:tr h="6367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Country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BND ($)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Country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BND ($)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Country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BND ($)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166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USA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1600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Germany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1000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Singapore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1200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6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Australia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1000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Vietnam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500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Hong Kong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1400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4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Malaysia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600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Indonesia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500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Taiwan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1000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6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Korea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1000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Philippines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500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Ecuador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1000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6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Japan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1200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France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1200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UK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1200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4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China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600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Netherland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1200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Ireland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1200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4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Thailand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600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UAE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1200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Oman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1300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1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Canada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1000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Egypt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500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Turkey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1300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7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New Zealand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1000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Switzerland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2000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33783" y="400474"/>
            <a:ext cx="8009284" cy="1357889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Monthly Subsistence allowance</a:t>
            </a:r>
            <a:endParaRPr lang="en-US" dirty="0"/>
          </a:p>
        </p:txBody>
      </p:sp>
      <p:sp>
        <p:nvSpPr>
          <p:cNvPr id="2" name="Text Box 1"/>
          <p:cNvSpPr txBox="1"/>
          <p:nvPr/>
        </p:nvSpPr>
        <p:spPr>
          <a:xfrm>
            <a:off x="8041005" y="5982970"/>
            <a:ext cx="36906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en-US" sz="1600" b="1">
                <a:solidFill>
                  <a:srgbClr val="FF0000"/>
                </a:solidFill>
              </a:rPr>
              <a:t>Information is correct now but subject to changes depending on new information received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973" y="285496"/>
            <a:ext cx="9720072" cy="1499616"/>
          </a:xfrm>
        </p:spPr>
        <p:txBody>
          <a:bodyPr/>
          <a:lstStyle/>
          <a:p>
            <a:r>
              <a:rPr lang="en-US" dirty="0" err="1" smtClean="0"/>
              <a:t>Ubd</a:t>
            </a:r>
            <a:r>
              <a:rPr lang="en-US" dirty="0" smtClean="0"/>
              <a:t> funding: </a:t>
            </a:r>
            <a:r>
              <a:rPr lang="en-US" dirty="0" err="1" smtClean="0"/>
              <a:t>faqs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0424" y="1659359"/>
          <a:ext cx="11590637" cy="4819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ntegral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Integral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Integral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42</TotalTime>
  <Words>1239</Words>
  <Application>Microsoft Office PowerPoint</Application>
  <PresentationFormat>Custom</PresentationFormat>
  <Paragraphs>237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Integral</vt:lpstr>
      <vt:lpstr>1_Integral</vt:lpstr>
      <vt:lpstr>2_Integral</vt:lpstr>
      <vt:lpstr>4_Integral</vt:lpstr>
      <vt:lpstr>PowerPoint Presentation</vt:lpstr>
      <vt:lpstr>Study abroad programme (SAP)</vt:lpstr>
      <vt:lpstr>STUDY ABROAD PROGRAMME (ds-3001):  an overview</vt:lpstr>
      <vt:lpstr>STUDY ABROAD PROGRAMME (ds-3001): eligibility</vt:lpstr>
      <vt:lpstr>UBDSBE DY PROGRAMME: funding</vt:lpstr>
      <vt:lpstr>PowerPoint Presentation</vt:lpstr>
      <vt:lpstr>PowerPoint Presentation</vt:lpstr>
      <vt:lpstr>Monthly Subsistence allowance</vt:lpstr>
      <vt:lpstr>Ubd funding: faqs</vt:lpstr>
      <vt:lpstr>Ubd funding: faqs</vt:lpstr>
      <vt:lpstr>STUDY ABROAD PROGRAMME (ds-3001): placements</vt:lpstr>
      <vt:lpstr>STUDY ABROAD PROGRAMME (ds-3001): important note</vt:lpstr>
      <vt:lpstr>STUDY ABROAD PROGRAMME (ds-3001): important note</vt:lpstr>
      <vt:lpstr>STUDY ABROAD PROGRAMME (ds-3001): important note</vt:lpstr>
      <vt:lpstr>STUDY ABROAD PROGRAMME (ds-3001):  delays in application</vt:lpstr>
      <vt:lpstr>STUDY ABROAD PROGRAMME (DS-3001): faqs</vt:lpstr>
      <vt:lpstr>things to do after nomination</vt:lpstr>
      <vt:lpstr>important points</vt:lpstr>
      <vt:lpstr>important points</vt:lpstr>
      <vt:lpstr>SAP (DS-3001): faqs</vt:lpstr>
      <vt:lpstr>Ubdsbe sAp modules approval form (smf)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UBDSBE DISCOVERY YEAR</dc:title>
  <dc:creator>Hj Suhaimi bin Hj Ali</dc:creator>
  <cp:lastModifiedBy>User</cp:lastModifiedBy>
  <cp:revision>265</cp:revision>
  <cp:lastPrinted>2016-04-16T03:58:00Z</cp:lastPrinted>
  <dcterms:created xsi:type="dcterms:W3CDTF">2015-08-10T03:06:00Z</dcterms:created>
  <dcterms:modified xsi:type="dcterms:W3CDTF">2019-01-12T01:13:43Z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1033-10.2.0.5965</vt:lpwstr>
  </property>
</Properties>
</file>